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52"/>
    <p:restoredTop sz="94610"/>
  </p:normalViewPr>
  <p:slideViewPr>
    <p:cSldViewPr snapToGrid="0" snapToObjects="1">
      <p:cViewPr varScale="1">
        <p:scale>
          <a:sx n="196" d="100"/>
          <a:sy n="196" d="100"/>
        </p:scale>
        <p:origin x="25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811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993DD-D369-E7E0-E851-23E6D13205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8538BA-DB6E-F6C9-2BBE-4ED458AB6E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B39F78-CF13-9DB3-0D3E-8E50B4A531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7B6B23-AEE5-B9B2-BB3A-3B8E700209E8}"/>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60423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8.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3A5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C9A84C"/>
          </a:solidFill>
          <a:ln/>
        </p:spPr>
        <p:txBody>
          <a:bodyPr/>
          <a:lstStyle/>
          <a:p>
            <a:endParaRPr lang="en-US"/>
          </a:p>
        </p:txBody>
      </p:sp>
      <p:sp>
        <p:nvSpPr>
          <p:cNvPr id="3" name="Shape 1"/>
          <p:cNvSpPr/>
          <p:nvPr/>
        </p:nvSpPr>
        <p:spPr>
          <a:xfrm>
            <a:off x="109728" y="0"/>
            <a:ext cx="9034272" cy="73152"/>
          </a:xfrm>
          <a:prstGeom prst="rect">
            <a:avLst/>
          </a:prstGeom>
          <a:solidFill>
            <a:srgbClr val="2C5F2D"/>
          </a:solidFill>
          <a:ln/>
        </p:spPr>
        <p:txBody>
          <a:bodyPr/>
          <a:lstStyle/>
          <a:p>
            <a:endParaRPr lang="en-US"/>
          </a:p>
        </p:txBody>
      </p:sp>
      <p:sp>
        <p:nvSpPr>
          <p:cNvPr id="4" name="Text 2"/>
          <p:cNvSpPr/>
          <p:nvPr/>
        </p:nvSpPr>
        <p:spPr>
          <a:xfrm>
            <a:off x="731520" y="731520"/>
            <a:ext cx="7772400" cy="1463040"/>
          </a:xfrm>
          <a:prstGeom prst="rect">
            <a:avLst/>
          </a:prstGeom>
          <a:noFill/>
          <a:ln/>
        </p:spPr>
        <p:txBody>
          <a:bodyPr wrap="square" lIns="0" tIns="0" rIns="0" bIns="0" rtlCol="0" anchor="ctr"/>
          <a:lstStyle/>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MONTANA COMMUNITY</a:t>
            </a:r>
            <a:endParaRPr lang="en-US" sz="4000" dirty="0"/>
          </a:p>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CHOICE SCHOOLS</a:t>
            </a:r>
            <a:endParaRPr lang="en-US" sz="4000" dirty="0"/>
          </a:p>
        </p:txBody>
      </p:sp>
      <p:sp>
        <p:nvSpPr>
          <p:cNvPr id="5" name="Text 3"/>
          <p:cNvSpPr/>
          <p:nvPr/>
        </p:nvSpPr>
        <p:spPr>
          <a:xfrm>
            <a:off x="731520" y="2286000"/>
            <a:ext cx="7772400" cy="640080"/>
          </a:xfrm>
          <a:prstGeom prst="rect">
            <a:avLst/>
          </a:prstGeom>
          <a:noFill/>
          <a:ln/>
        </p:spPr>
        <p:txBody>
          <a:bodyPr wrap="square" lIns="0" tIns="0" rIns="0" bIns="0" rtlCol="0" anchor="ctr"/>
          <a:lstStyle/>
          <a:p>
            <a:pPr marL="0" indent="0">
              <a:buNone/>
            </a:pPr>
            <a:r>
              <a:rPr lang="en-US" sz="2200" dirty="0">
                <a:solidFill>
                  <a:srgbClr val="C9A84C"/>
                </a:solidFill>
                <a:latin typeface="Calibri" pitchFamily="34" charset="0"/>
                <a:ea typeface="Calibri" pitchFamily="34" charset="-122"/>
                <a:cs typeface="Calibri" pitchFamily="34" charset="-120"/>
              </a:rPr>
              <a:t>Assessment Recommendations Report</a:t>
            </a:r>
            <a:endParaRPr lang="en-US" sz="2200" dirty="0"/>
          </a:p>
        </p:txBody>
      </p:sp>
      <p:sp>
        <p:nvSpPr>
          <p:cNvPr id="6" name="Shape 4"/>
          <p:cNvSpPr/>
          <p:nvPr/>
        </p:nvSpPr>
        <p:spPr>
          <a:xfrm>
            <a:off x="731520" y="3063240"/>
            <a:ext cx="2743200" cy="27432"/>
          </a:xfrm>
          <a:prstGeom prst="rect">
            <a:avLst/>
          </a:prstGeom>
          <a:solidFill>
            <a:srgbClr val="5A8F5C"/>
          </a:solidFill>
          <a:ln/>
        </p:spPr>
        <p:txBody>
          <a:bodyPr/>
          <a:lstStyle/>
          <a:p>
            <a:endParaRPr lang="en-US"/>
          </a:p>
        </p:txBody>
      </p:sp>
      <p:sp>
        <p:nvSpPr>
          <p:cNvPr id="7" name="Text 5"/>
          <p:cNvSpPr/>
          <p:nvPr/>
        </p:nvSpPr>
        <p:spPr>
          <a:xfrm>
            <a:off x="731520" y="3291840"/>
            <a:ext cx="7772400" cy="457200"/>
          </a:xfrm>
          <a:prstGeom prst="rect">
            <a:avLst/>
          </a:prstGeom>
          <a:noFill/>
          <a:ln/>
        </p:spPr>
        <p:txBody>
          <a:bodyPr wrap="square" lIns="0" tIns="0" rIns="0" bIns="0" rtlCol="0" anchor="ctr"/>
          <a:lstStyle/>
          <a:p>
            <a:pPr marL="0" indent="0">
              <a:buNone/>
            </a:pPr>
            <a:r>
              <a:rPr lang="en-US" sz="1400" i="1" dirty="0">
                <a:solidFill>
                  <a:srgbClr val="F5F0E8"/>
                </a:solidFill>
                <a:latin typeface="Calibri" pitchFamily="34" charset="0"/>
                <a:ea typeface="Calibri" pitchFamily="34" charset="-122"/>
                <a:cs typeface="Calibri" pitchFamily="34" charset="-120"/>
              </a:rPr>
              <a:t>Presented to the Community Choice Schools Commission</a:t>
            </a:r>
            <a:endParaRPr lang="en-US" sz="1400" dirty="0"/>
          </a:p>
        </p:txBody>
      </p:sp>
      <p:sp>
        <p:nvSpPr>
          <p:cNvPr id="8" name="Text 6"/>
          <p:cNvSpPr/>
          <p:nvPr/>
        </p:nvSpPr>
        <p:spPr>
          <a:xfrm>
            <a:off x="731520" y="3840480"/>
            <a:ext cx="7772400" cy="365760"/>
          </a:xfrm>
          <a:prstGeom prst="rect">
            <a:avLst/>
          </a:prstGeom>
          <a:noFill/>
          <a:ln/>
        </p:spPr>
        <p:txBody>
          <a:bodyPr wrap="square" lIns="0" tIns="0" rIns="0" bIns="0" rtlCol="0" anchor="ctr"/>
          <a:lstStyle/>
          <a:p>
            <a:pPr marL="0" indent="0">
              <a:buNone/>
            </a:pPr>
            <a:r>
              <a:rPr lang="en-US" sz="1300" dirty="0">
                <a:solidFill>
                  <a:schemeClr val="bg1"/>
                </a:solidFill>
                <a:latin typeface="Calibri" pitchFamily="34" charset="0"/>
                <a:ea typeface="Calibri" pitchFamily="34" charset="-122"/>
                <a:cs typeface="Calibri" pitchFamily="34" charset="-120"/>
              </a:rPr>
              <a:t>February 2026</a:t>
            </a:r>
            <a:endParaRPr lang="en-US" sz="1300" dirty="0">
              <a:solidFill>
                <a:schemeClr val="bg1"/>
              </a:solidFill>
            </a:endParaRPr>
          </a:p>
        </p:txBody>
      </p:sp>
      <p:sp>
        <p:nvSpPr>
          <p:cNvPr id="9" name="Shape 7"/>
          <p:cNvSpPr/>
          <p:nvPr/>
        </p:nvSpPr>
        <p:spPr>
          <a:xfrm>
            <a:off x="0" y="4960620"/>
            <a:ext cx="9144000" cy="182880"/>
          </a:xfrm>
          <a:prstGeom prst="rect">
            <a:avLst/>
          </a:prstGeom>
          <a:solidFill>
            <a:srgbClr val="2C5F2D"/>
          </a:solidFill>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1E3A5F"/>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Flexibility for Schools</a:t>
            </a:r>
            <a:endParaRPr lang="en-US" sz="3600" dirty="0"/>
          </a:p>
        </p:txBody>
      </p:sp>
      <p:sp>
        <p:nvSpPr>
          <p:cNvPr id="3" name="Text 1"/>
          <p:cNvSpPr/>
          <p:nvPr/>
        </p:nvSpPr>
        <p:spPr>
          <a:xfrm>
            <a:off x="548640" y="1005840"/>
            <a:ext cx="7772400" cy="365760"/>
          </a:xfrm>
          <a:prstGeom prst="rect">
            <a:avLst/>
          </a:prstGeom>
          <a:noFill/>
          <a:ln/>
        </p:spPr>
        <p:txBody>
          <a:bodyPr wrap="square" lIns="0" tIns="0" rIns="0" bIns="0" rtlCol="0" anchor="ctr"/>
          <a:lstStyle/>
          <a:p>
            <a:pPr marL="0" indent="0">
              <a:buNone/>
            </a:pPr>
            <a:r>
              <a:rPr lang="en-US" sz="1400" i="1" dirty="0">
                <a:solidFill>
                  <a:srgbClr val="F5F0E8"/>
                </a:solidFill>
                <a:latin typeface="Calibri" pitchFamily="34" charset="0"/>
                <a:ea typeface="Calibri" pitchFamily="34" charset="-122"/>
                <a:cs typeface="Calibri" pitchFamily="34" charset="-120"/>
              </a:rPr>
              <a:t>The Act preserves school autonomy while ensuring quality oversight.</a:t>
            </a:r>
            <a:endParaRPr lang="en-US" sz="1400" dirty="0"/>
          </a:p>
        </p:txBody>
      </p:sp>
      <p:sp>
        <p:nvSpPr>
          <p:cNvPr id="4" name="Shape 2"/>
          <p:cNvSpPr/>
          <p:nvPr/>
        </p:nvSpPr>
        <p:spPr>
          <a:xfrm>
            <a:off x="548640" y="1554480"/>
            <a:ext cx="8046720" cy="685800"/>
          </a:xfrm>
          <a:prstGeom prst="rect">
            <a:avLst/>
          </a:prstGeom>
          <a:solidFill>
            <a:srgbClr val="FFFFFF">
              <a:alpha val="92000"/>
            </a:srgbClr>
          </a:solidFill>
          <a:ln/>
        </p:spPr>
        <p:txBody>
          <a:bodyPr/>
          <a:lstStyle/>
          <a:p>
            <a:endParaRPr lang="en-US"/>
          </a:p>
        </p:txBody>
      </p:sp>
      <p:sp>
        <p:nvSpPr>
          <p:cNvPr id="5" name="Shape 3"/>
          <p:cNvSpPr/>
          <p:nvPr/>
        </p:nvSpPr>
        <p:spPr>
          <a:xfrm>
            <a:off x="548640" y="1554480"/>
            <a:ext cx="73152" cy="685800"/>
          </a:xfrm>
          <a:prstGeom prst="rect">
            <a:avLst/>
          </a:prstGeom>
          <a:solidFill>
            <a:srgbClr val="C9A84C"/>
          </a:solidFill>
          <a:ln/>
        </p:spPr>
        <p:txBody>
          <a:bodyPr/>
          <a:lstStyle/>
          <a:p>
            <a:endParaRPr lang="en-US"/>
          </a:p>
        </p:txBody>
      </p:sp>
      <p:sp>
        <p:nvSpPr>
          <p:cNvPr id="6" name="Text 4"/>
          <p:cNvSpPr/>
          <p:nvPr/>
        </p:nvSpPr>
        <p:spPr>
          <a:xfrm>
            <a:off x="822960" y="1600200"/>
            <a:ext cx="411480" cy="411480"/>
          </a:xfrm>
          <a:prstGeom prst="rect">
            <a:avLst/>
          </a:prstGeom>
          <a:noFill/>
          <a:ln/>
        </p:spPr>
        <p:txBody>
          <a:bodyPr wrap="square" lIns="0" tIns="0" rIns="0" bIns="0" rtlCol="0" anchor="ctr"/>
          <a:lstStyle/>
          <a:p>
            <a:pPr marL="0" indent="0" algn="ctr">
              <a:buNone/>
            </a:pPr>
            <a:r>
              <a:rPr lang="en-US" sz="2000" b="1" dirty="0">
                <a:solidFill>
                  <a:srgbClr val="C9A84C"/>
                </a:solidFill>
                <a:latin typeface="Georgia" pitchFamily="34" charset="0"/>
                <a:ea typeface="Georgia" pitchFamily="34" charset="-122"/>
                <a:cs typeface="Georgia" pitchFamily="34" charset="-120"/>
              </a:rPr>
              <a:t>1</a:t>
            </a:r>
            <a:endParaRPr lang="en-US" sz="2000" dirty="0"/>
          </a:p>
        </p:txBody>
      </p:sp>
      <p:sp>
        <p:nvSpPr>
          <p:cNvPr id="7" name="Text 5"/>
          <p:cNvSpPr/>
          <p:nvPr/>
        </p:nvSpPr>
        <p:spPr>
          <a:xfrm>
            <a:off x="1371600" y="1600200"/>
            <a:ext cx="7040880" cy="274320"/>
          </a:xfrm>
          <a:prstGeom prst="rect">
            <a:avLst/>
          </a:prstGeom>
          <a:noFill/>
          <a:ln/>
        </p:spPr>
        <p:txBody>
          <a:bodyPr wrap="square" lIns="0" tIns="0" rIns="0" bIns="0" rtlCol="0" anchor="ctr"/>
          <a:lstStyle/>
          <a:p>
            <a:pPr marL="0" indent="0">
              <a:buNone/>
            </a:pPr>
            <a:r>
              <a:rPr lang="en-US" sz="1400" b="1" dirty="0">
                <a:latin typeface="Georgia" pitchFamily="34" charset="0"/>
                <a:ea typeface="Georgia" pitchFamily="34" charset="-122"/>
                <a:cs typeface="Georgia" pitchFamily="34" charset="-120"/>
              </a:rPr>
              <a:t>Use One or Multiple Assessments</a:t>
            </a:r>
            <a:endParaRPr lang="en-US" sz="1400" dirty="0"/>
          </a:p>
        </p:txBody>
      </p:sp>
      <p:sp>
        <p:nvSpPr>
          <p:cNvPr id="8" name="Text 6"/>
          <p:cNvSpPr/>
          <p:nvPr/>
        </p:nvSpPr>
        <p:spPr>
          <a:xfrm>
            <a:off x="1371600" y="1796796"/>
            <a:ext cx="7040880" cy="292608"/>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Schools may combine recommended assessments to cover proficiency, growth, and postsecondary readiness requirements</a:t>
            </a:r>
            <a:endParaRPr lang="en-US" sz="1100" dirty="0"/>
          </a:p>
        </p:txBody>
      </p:sp>
      <p:sp>
        <p:nvSpPr>
          <p:cNvPr id="9" name="Shape 7"/>
          <p:cNvSpPr/>
          <p:nvPr/>
        </p:nvSpPr>
        <p:spPr>
          <a:xfrm>
            <a:off x="548640" y="2377440"/>
            <a:ext cx="8046720" cy="685800"/>
          </a:xfrm>
          <a:prstGeom prst="rect">
            <a:avLst/>
          </a:prstGeom>
          <a:solidFill>
            <a:srgbClr val="FFFFFF">
              <a:alpha val="92000"/>
            </a:srgbClr>
          </a:solidFill>
          <a:ln/>
        </p:spPr>
        <p:txBody>
          <a:bodyPr/>
          <a:lstStyle/>
          <a:p>
            <a:endParaRPr lang="en-US"/>
          </a:p>
        </p:txBody>
      </p:sp>
      <p:sp>
        <p:nvSpPr>
          <p:cNvPr id="10" name="Shape 8"/>
          <p:cNvSpPr/>
          <p:nvPr/>
        </p:nvSpPr>
        <p:spPr>
          <a:xfrm>
            <a:off x="548640" y="2377440"/>
            <a:ext cx="73152" cy="685800"/>
          </a:xfrm>
          <a:prstGeom prst="rect">
            <a:avLst/>
          </a:prstGeom>
          <a:solidFill>
            <a:srgbClr val="C9A84C"/>
          </a:solidFill>
          <a:ln/>
        </p:spPr>
        <p:txBody>
          <a:bodyPr/>
          <a:lstStyle/>
          <a:p>
            <a:endParaRPr lang="en-US"/>
          </a:p>
        </p:txBody>
      </p:sp>
      <p:sp>
        <p:nvSpPr>
          <p:cNvPr id="11" name="Text 9"/>
          <p:cNvSpPr/>
          <p:nvPr/>
        </p:nvSpPr>
        <p:spPr>
          <a:xfrm>
            <a:off x="822960" y="2423160"/>
            <a:ext cx="411480" cy="411480"/>
          </a:xfrm>
          <a:prstGeom prst="rect">
            <a:avLst/>
          </a:prstGeom>
          <a:noFill/>
          <a:ln/>
        </p:spPr>
        <p:txBody>
          <a:bodyPr wrap="square" lIns="0" tIns="0" rIns="0" bIns="0" rtlCol="0" anchor="ctr"/>
          <a:lstStyle/>
          <a:p>
            <a:pPr marL="0" indent="0" algn="ctr">
              <a:buNone/>
            </a:pPr>
            <a:r>
              <a:rPr lang="en-US" sz="2000" b="1" dirty="0">
                <a:solidFill>
                  <a:srgbClr val="C9A84C"/>
                </a:solidFill>
                <a:latin typeface="Georgia" pitchFamily="34" charset="0"/>
                <a:ea typeface="Georgia" pitchFamily="34" charset="-122"/>
                <a:cs typeface="Georgia" pitchFamily="34" charset="-120"/>
              </a:rPr>
              <a:t>2</a:t>
            </a:r>
            <a:endParaRPr lang="en-US" sz="2000" dirty="0"/>
          </a:p>
        </p:txBody>
      </p:sp>
      <p:sp>
        <p:nvSpPr>
          <p:cNvPr id="12" name="Text 10"/>
          <p:cNvSpPr/>
          <p:nvPr/>
        </p:nvSpPr>
        <p:spPr>
          <a:xfrm>
            <a:off x="1371600" y="2423160"/>
            <a:ext cx="7040880" cy="274320"/>
          </a:xfrm>
          <a:prstGeom prst="rect">
            <a:avLst/>
          </a:prstGeom>
          <a:noFill/>
          <a:ln/>
        </p:spPr>
        <p:txBody>
          <a:bodyPr wrap="square" lIns="0" tIns="0" rIns="0" bIns="0" rtlCol="0" anchor="ctr"/>
          <a:lstStyle/>
          <a:p>
            <a:pPr marL="0" indent="0">
              <a:buNone/>
            </a:pPr>
            <a:r>
              <a:rPr lang="en-US" sz="1400" b="1" dirty="0">
                <a:latin typeface="Georgia" pitchFamily="34" charset="0"/>
                <a:ea typeface="Georgia" pitchFamily="34" charset="-122"/>
                <a:cs typeface="Georgia" pitchFamily="34" charset="-120"/>
              </a:rPr>
              <a:t>Propose Alternative Assessments</a:t>
            </a:r>
            <a:endParaRPr lang="en-US" sz="1400" dirty="0"/>
          </a:p>
        </p:txBody>
      </p:sp>
      <p:sp>
        <p:nvSpPr>
          <p:cNvPr id="13" name="Text 11"/>
          <p:cNvSpPr/>
          <p:nvPr/>
        </p:nvSpPr>
        <p:spPr>
          <a:xfrm>
            <a:off x="1371600" y="2724912"/>
            <a:ext cx="7040880" cy="292608"/>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Schools can propose tools beyond the approved list (e.g., ACT WorkKeys for career readiness) as part of their application or charter contract</a:t>
            </a:r>
            <a:endParaRPr lang="en-US" sz="1100" dirty="0"/>
          </a:p>
        </p:txBody>
      </p:sp>
      <p:sp>
        <p:nvSpPr>
          <p:cNvPr id="14" name="Shape 12"/>
          <p:cNvSpPr/>
          <p:nvPr/>
        </p:nvSpPr>
        <p:spPr>
          <a:xfrm>
            <a:off x="548640" y="3200400"/>
            <a:ext cx="8046720" cy="685800"/>
          </a:xfrm>
          <a:prstGeom prst="rect">
            <a:avLst/>
          </a:prstGeom>
          <a:solidFill>
            <a:srgbClr val="FFFFFF">
              <a:alpha val="92000"/>
            </a:srgbClr>
          </a:solidFill>
          <a:ln/>
        </p:spPr>
        <p:txBody>
          <a:bodyPr/>
          <a:lstStyle/>
          <a:p>
            <a:endParaRPr lang="en-US"/>
          </a:p>
        </p:txBody>
      </p:sp>
      <p:sp>
        <p:nvSpPr>
          <p:cNvPr id="15" name="Shape 13"/>
          <p:cNvSpPr/>
          <p:nvPr/>
        </p:nvSpPr>
        <p:spPr>
          <a:xfrm>
            <a:off x="548640" y="3200400"/>
            <a:ext cx="73152" cy="685800"/>
          </a:xfrm>
          <a:prstGeom prst="rect">
            <a:avLst/>
          </a:prstGeom>
          <a:solidFill>
            <a:srgbClr val="C9A84C"/>
          </a:solidFill>
          <a:ln/>
        </p:spPr>
        <p:txBody>
          <a:bodyPr/>
          <a:lstStyle/>
          <a:p>
            <a:endParaRPr lang="en-US"/>
          </a:p>
        </p:txBody>
      </p:sp>
      <p:sp>
        <p:nvSpPr>
          <p:cNvPr id="16" name="Text 14"/>
          <p:cNvSpPr/>
          <p:nvPr/>
        </p:nvSpPr>
        <p:spPr>
          <a:xfrm>
            <a:off x="822960" y="3246120"/>
            <a:ext cx="411480" cy="411480"/>
          </a:xfrm>
          <a:prstGeom prst="rect">
            <a:avLst/>
          </a:prstGeom>
          <a:noFill/>
          <a:ln/>
        </p:spPr>
        <p:txBody>
          <a:bodyPr wrap="square" lIns="0" tIns="0" rIns="0" bIns="0" rtlCol="0" anchor="ctr"/>
          <a:lstStyle/>
          <a:p>
            <a:pPr marL="0" indent="0" algn="ctr">
              <a:buNone/>
            </a:pPr>
            <a:r>
              <a:rPr lang="en-US" sz="2000" b="1" dirty="0">
                <a:solidFill>
                  <a:srgbClr val="C9A84C"/>
                </a:solidFill>
                <a:latin typeface="Georgia" pitchFamily="34" charset="0"/>
                <a:ea typeface="Georgia" pitchFamily="34" charset="-122"/>
                <a:cs typeface="Georgia" pitchFamily="34" charset="-120"/>
              </a:rPr>
              <a:t>3</a:t>
            </a:r>
            <a:endParaRPr lang="en-US" sz="2000" dirty="0"/>
          </a:p>
        </p:txBody>
      </p:sp>
      <p:sp>
        <p:nvSpPr>
          <p:cNvPr id="17" name="Text 15"/>
          <p:cNvSpPr/>
          <p:nvPr/>
        </p:nvSpPr>
        <p:spPr>
          <a:xfrm>
            <a:off x="1371600" y="3246120"/>
            <a:ext cx="7040880" cy="274320"/>
          </a:xfrm>
          <a:prstGeom prst="rect">
            <a:avLst/>
          </a:prstGeom>
          <a:noFill/>
          <a:ln/>
        </p:spPr>
        <p:txBody>
          <a:bodyPr wrap="square" lIns="0" tIns="0" rIns="0" bIns="0" rtlCol="0" anchor="ctr"/>
          <a:lstStyle/>
          <a:p>
            <a:pPr marL="0" indent="0">
              <a:buNone/>
            </a:pPr>
            <a:r>
              <a:rPr lang="en-US" sz="1400" b="1" dirty="0">
                <a:latin typeface="Georgia" pitchFamily="34" charset="0"/>
                <a:ea typeface="Georgia" pitchFamily="34" charset="-122"/>
                <a:cs typeface="Georgia" pitchFamily="34" charset="-120"/>
              </a:rPr>
              <a:t>Meet Statutory Requirements</a:t>
            </a:r>
            <a:endParaRPr lang="en-US" sz="1400" dirty="0"/>
          </a:p>
        </p:txBody>
      </p:sp>
      <p:sp>
        <p:nvSpPr>
          <p:cNvPr id="18" name="Text 16"/>
          <p:cNvSpPr/>
          <p:nvPr/>
        </p:nvSpPr>
        <p:spPr>
          <a:xfrm>
            <a:off x="1371600" y="3547872"/>
            <a:ext cx="7040880" cy="292608"/>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All proposed assessments must produce valid and reliable measures of proficiency, growth, and support subgroup comparisons</a:t>
            </a:r>
            <a:endParaRPr lang="en-US" sz="1100" dirty="0"/>
          </a:p>
        </p:txBody>
      </p:sp>
      <p:sp>
        <p:nvSpPr>
          <p:cNvPr id="19" name="Shape 17"/>
          <p:cNvSpPr/>
          <p:nvPr/>
        </p:nvSpPr>
        <p:spPr>
          <a:xfrm>
            <a:off x="548640" y="4023360"/>
            <a:ext cx="8046720" cy="685800"/>
          </a:xfrm>
          <a:prstGeom prst="rect">
            <a:avLst/>
          </a:prstGeom>
          <a:solidFill>
            <a:srgbClr val="FFFFFF">
              <a:alpha val="92000"/>
            </a:srgbClr>
          </a:solidFill>
          <a:ln/>
        </p:spPr>
        <p:txBody>
          <a:bodyPr/>
          <a:lstStyle/>
          <a:p>
            <a:endParaRPr lang="en-US"/>
          </a:p>
        </p:txBody>
      </p:sp>
      <p:sp>
        <p:nvSpPr>
          <p:cNvPr id="20" name="Shape 18"/>
          <p:cNvSpPr/>
          <p:nvPr/>
        </p:nvSpPr>
        <p:spPr>
          <a:xfrm>
            <a:off x="548640" y="4023360"/>
            <a:ext cx="73152" cy="685800"/>
          </a:xfrm>
          <a:prstGeom prst="rect">
            <a:avLst/>
          </a:prstGeom>
          <a:solidFill>
            <a:srgbClr val="C9A84C"/>
          </a:solidFill>
          <a:ln/>
        </p:spPr>
        <p:txBody>
          <a:bodyPr/>
          <a:lstStyle/>
          <a:p>
            <a:endParaRPr lang="en-US"/>
          </a:p>
        </p:txBody>
      </p:sp>
      <p:sp>
        <p:nvSpPr>
          <p:cNvPr id="21" name="Text 19"/>
          <p:cNvSpPr/>
          <p:nvPr/>
        </p:nvSpPr>
        <p:spPr>
          <a:xfrm>
            <a:off x="822960" y="4069080"/>
            <a:ext cx="411480" cy="411480"/>
          </a:xfrm>
          <a:prstGeom prst="rect">
            <a:avLst/>
          </a:prstGeom>
          <a:noFill/>
          <a:ln/>
        </p:spPr>
        <p:txBody>
          <a:bodyPr wrap="square" lIns="0" tIns="0" rIns="0" bIns="0" rtlCol="0" anchor="ctr"/>
          <a:lstStyle/>
          <a:p>
            <a:pPr marL="0" indent="0" algn="ctr">
              <a:buNone/>
            </a:pPr>
            <a:r>
              <a:rPr lang="en-US" sz="2000" b="1" dirty="0">
                <a:solidFill>
                  <a:srgbClr val="C9A84C"/>
                </a:solidFill>
                <a:latin typeface="Georgia" pitchFamily="34" charset="0"/>
                <a:ea typeface="Georgia" pitchFamily="34" charset="-122"/>
                <a:cs typeface="Georgia" pitchFamily="34" charset="-120"/>
              </a:rPr>
              <a:t>4</a:t>
            </a:r>
            <a:endParaRPr lang="en-US" sz="2000" dirty="0"/>
          </a:p>
        </p:txBody>
      </p:sp>
      <p:sp>
        <p:nvSpPr>
          <p:cNvPr id="22" name="Text 20"/>
          <p:cNvSpPr/>
          <p:nvPr/>
        </p:nvSpPr>
        <p:spPr>
          <a:xfrm>
            <a:off x="1371600" y="4069080"/>
            <a:ext cx="7040880" cy="274320"/>
          </a:xfrm>
          <a:prstGeom prst="rect">
            <a:avLst/>
          </a:prstGeom>
          <a:noFill/>
          <a:ln/>
        </p:spPr>
        <p:txBody>
          <a:bodyPr wrap="square" lIns="0" tIns="0" rIns="0" bIns="0" rtlCol="0" anchor="ctr"/>
          <a:lstStyle/>
          <a:p>
            <a:pPr marL="0" indent="0">
              <a:buNone/>
            </a:pPr>
            <a:r>
              <a:rPr lang="en-US" sz="1400" b="1" dirty="0">
                <a:latin typeface="Georgia" pitchFamily="34" charset="0"/>
                <a:ea typeface="Georgia" pitchFamily="34" charset="-122"/>
                <a:cs typeface="Georgia" pitchFamily="34" charset="-120"/>
              </a:rPr>
              <a:t>Commission Evaluation Tools</a:t>
            </a:r>
            <a:endParaRPr lang="en-US" sz="1400" dirty="0"/>
          </a:p>
        </p:txBody>
      </p:sp>
      <p:sp>
        <p:nvSpPr>
          <p:cNvPr id="23" name="Text 21"/>
          <p:cNvSpPr/>
          <p:nvPr/>
        </p:nvSpPr>
        <p:spPr>
          <a:xfrm>
            <a:off x="1371600" y="4370832"/>
            <a:ext cx="7040880" cy="292608"/>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The practical checklist and decision matrix are used to evaluate any proposed assessment against statutory criteria</a:t>
            </a:r>
            <a:endParaRPr lang="en-US" sz="1100" dirty="0"/>
          </a:p>
        </p:txBody>
      </p:sp>
      <p:sp>
        <p:nvSpPr>
          <p:cNvPr id="24" name="Text 22"/>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F5F0E8"/>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400" b="1" dirty="0">
                <a:solidFill>
                  <a:srgbClr val="1E3A5F"/>
                </a:solidFill>
                <a:latin typeface="Georgia" pitchFamily="34" charset="0"/>
                <a:ea typeface="Georgia" pitchFamily="34" charset="-122"/>
                <a:cs typeface="Georgia" pitchFamily="34" charset="-120"/>
              </a:rPr>
              <a:t>Assessment Evaluation Framework</a:t>
            </a:r>
            <a:endParaRPr lang="en-US" sz="3400" dirty="0"/>
          </a:p>
        </p:txBody>
      </p:sp>
      <p:sp>
        <p:nvSpPr>
          <p:cNvPr id="3" name="Text 1"/>
          <p:cNvSpPr/>
          <p:nvPr/>
        </p:nvSpPr>
        <p:spPr>
          <a:xfrm>
            <a:off x="548640" y="960120"/>
            <a:ext cx="8229600" cy="320040"/>
          </a:xfrm>
          <a:prstGeom prst="rect">
            <a:avLst/>
          </a:prstGeom>
          <a:noFill/>
          <a:ln/>
        </p:spPr>
        <p:txBody>
          <a:bodyPr wrap="square" lIns="0" tIns="0" rIns="0" bIns="0" rtlCol="0" anchor="ctr"/>
          <a:lstStyle/>
          <a:p>
            <a:pPr marL="0" indent="0">
              <a:buNone/>
            </a:pPr>
            <a:r>
              <a:rPr lang="en-US" sz="1300" i="1" dirty="0">
                <a:solidFill>
                  <a:srgbClr val="576574"/>
                </a:solidFill>
                <a:latin typeface="Calibri" pitchFamily="34" charset="0"/>
                <a:ea typeface="Calibri" pitchFamily="34" charset="-122"/>
                <a:cs typeface="Calibri" pitchFamily="34" charset="-120"/>
              </a:rPr>
              <a:t>Tools developed to evaluate any assessment proposed by choice schools:</a:t>
            </a:r>
            <a:endParaRPr lang="en-US" sz="1300" dirty="0"/>
          </a:p>
        </p:txBody>
      </p:sp>
      <p:sp>
        <p:nvSpPr>
          <p:cNvPr id="4" name="Shape 2"/>
          <p:cNvSpPr/>
          <p:nvPr/>
        </p:nvSpPr>
        <p:spPr>
          <a:xfrm>
            <a:off x="548640" y="1371600"/>
            <a:ext cx="8046720" cy="438912"/>
          </a:xfrm>
          <a:prstGeom prst="rect">
            <a:avLst/>
          </a:prstGeom>
          <a:solidFill>
            <a:srgbClr val="FFFFFF"/>
          </a:solidFill>
          <a:ln/>
        </p:spPr>
        <p:txBody>
          <a:bodyPr/>
          <a:lstStyle/>
          <a:p>
            <a:endParaRPr lang="en-US"/>
          </a:p>
        </p:txBody>
      </p:sp>
      <p:sp>
        <p:nvSpPr>
          <p:cNvPr id="5" name="Shape 3"/>
          <p:cNvSpPr/>
          <p:nvPr/>
        </p:nvSpPr>
        <p:spPr>
          <a:xfrm>
            <a:off x="685800" y="1435608"/>
            <a:ext cx="310896" cy="310896"/>
          </a:xfrm>
          <a:prstGeom prst="ellipse">
            <a:avLst/>
          </a:prstGeom>
          <a:solidFill>
            <a:srgbClr val="2C5F2D"/>
          </a:solidFill>
          <a:ln/>
        </p:spPr>
        <p:txBody>
          <a:bodyPr/>
          <a:lstStyle/>
          <a:p>
            <a:endParaRPr lang="en-US"/>
          </a:p>
        </p:txBody>
      </p:sp>
      <p:sp>
        <p:nvSpPr>
          <p:cNvPr id="6" name="Text 4"/>
          <p:cNvSpPr/>
          <p:nvPr/>
        </p:nvSpPr>
        <p:spPr>
          <a:xfrm>
            <a:off x="685800" y="143560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1</a:t>
            </a:r>
            <a:endParaRPr lang="en-US" sz="1200" dirty="0"/>
          </a:p>
        </p:txBody>
      </p:sp>
      <p:sp>
        <p:nvSpPr>
          <p:cNvPr id="7" name="Text 5"/>
          <p:cNvSpPr/>
          <p:nvPr/>
        </p:nvSpPr>
        <p:spPr>
          <a:xfrm>
            <a:off x="1143000" y="138988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Face Validity &amp; Practical Significance</a:t>
            </a:r>
            <a:endParaRPr lang="en-US" sz="1200" dirty="0"/>
          </a:p>
        </p:txBody>
      </p:sp>
      <p:sp>
        <p:nvSpPr>
          <p:cNvPr id="8" name="Text 6"/>
          <p:cNvSpPr/>
          <p:nvPr/>
        </p:nvSpPr>
        <p:spPr>
          <a:xfrm>
            <a:off x="4389120" y="138988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Does the assessment clearly state what it measures and align to evaluator needs?</a:t>
            </a:r>
            <a:endParaRPr lang="en-US" sz="1050" dirty="0"/>
          </a:p>
        </p:txBody>
      </p:sp>
      <p:sp>
        <p:nvSpPr>
          <p:cNvPr id="9" name="Shape 7"/>
          <p:cNvSpPr/>
          <p:nvPr/>
        </p:nvSpPr>
        <p:spPr>
          <a:xfrm>
            <a:off x="548640" y="1874520"/>
            <a:ext cx="8046720" cy="438912"/>
          </a:xfrm>
          <a:prstGeom prst="rect">
            <a:avLst/>
          </a:prstGeom>
          <a:solidFill>
            <a:srgbClr val="F7F5F0"/>
          </a:solidFill>
          <a:ln/>
        </p:spPr>
        <p:txBody>
          <a:bodyPr/>
          <a:lstStyle/>
          <a:p>
            <a:endParaRPr lang="en-US"/>
          </a:p>
        </p:txBody>
      </p:sp>
      <p:sp>
        <p:nvSpPr>
          <p:cNvPr id="10" name="Shape 8"/>
          <p:cNvSpPr/>
          <p:nvPr/>
        </p:nvSpPr>
        <p:spPr>
          <a:xfrm>
            <a:off x="685800" y="1938528"/>
            <a:ext cx="310896" cy="310896"/>
          </a:xfrm>
          <a:prstGeom prst="ellipse">
            <a:avLst/>
          </a:prstGeom>
          <a:solidFill>
            <a:srgbClr val="1E3A5F"/>
          </a:solidFill>
          <a:ln/>
        </p:spPr>
        <p:txBody>
          <a:bodyPr/>
          <a:lstStyle/>
          <a:p>
            <a:endParaRPr lang="en-US"/>
          </a:p>
        </p:txBody>
      </p:sp>
      <p:sp>
        <p:nvSpPr>
          <p:cNvPr id="11" name="Text 9"/>
          <p:cNvSpPr/>
          <p:nvPr/>
        </p:nvSpPr>
        <p:spPr>
          <a:xfrm>
            <a:off x="685800" y="193852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2</a:t>
            </a:r>
            <a:endParaRPr lang="en-US" sz="1200" dirty="0"/>
          </a:p>
        </p:txBody>
      </p:sp>
      <p:sp>
        <p:nvSpPr>
          <p:cNvPr id="12" name="Text 10"/>
          <p:cNvSpPr/>
          <p:nvPr/>
        </p:nvSpPr>
        <p:spPr>
          <a:xfrm>
            <a:off x="1143000" y="189280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Content Validity &amp; Standards Alignment</a:t>
            </a:r>
            <a:endParaRPr lang="en-US" sz="1200" dirty="0"/>
          </a:p>
        </p:txBody>
      </p:sp>
      <p:sp>
        <p:nvSpPr>
          <p:cNvPr id="13" name="Text 11"/>
          <p:cNvSpPr/>
          <p:nvPr/>
        </p:nvSpPr>
        <p:spPr>
          <a:xfrm>
            <a:off x="4389120" y="189280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Is content aligned to Montana or relevant academic standards?</a:t>
            </a:r>
            <a:endParaRPr lang="en-US" sz="1050" dirty="0"/>
          </a:p>
        </p:txBody>
      </p:sp>
      <p:sp>
        <p:nvSpPr>
          <p:cNvPr id="14" name="Shape 12"/>
          <p:cNvSpPr/>
          <p:nvPr/>
        </p:nvSpPr>
        <p:spPr>
          <a:xfrm>
            <a:off x="548640" y="2377440"/>
            <a:ext cx="8046720" cy="438912"/>
          </a:xfrm>
          <a:prstGeom prst="rect">
            <a:avLst/>
          </a:prstGeom>
          <a:solidFill>
            <a:srgbClr val="FFFFFF"/>
          </a:solidFill>
          <a:ln/>
        </p:spPr>
        <p:txBody>
          <a:bodyPr/>
          <a:lstStyle/>
          <a:p>
            <a:endParaRPr lang="en-US"/>
          </a:p>
        </p:txBody>
      </p:sp>
      <p:sp>
        <p:nvSpPr>
          <p:cNvPr id="15" name="Shape 13"/>
          <p:cNvSpPr/>
          <p:nvPr/>
        </p:nvSpPr>
        <p:spPr>
          <a:xfrm>
            <a:off x="685800" y="2441448"/>
            <a:ext cx="310896" cy="310896"/>
          </a:xfrm>
          <a:prstGeom prst="ellipse">
            <a:avLst/>
          </a:prstGeom>
          <a:solidFill>
            <a:srgbClr val="C9A84C"/>
          </a:solidFill>
          <a:ln/>
        </p:spPr>
        <p:txBody>
          <a:bodyPr/>
          <a:lstStyle/>
          <a:p>
            <a:endParaRPr lang="en-US"/>
          </a:p>
        </p:txBody>
      </p:sp>
      <p:sp>
        <p:nvSpPr>
          <p:cNvPr id="16" name="Text 14"/>
          <p:cNvSpPr/>
          <p:nvPr/>
        </p:nvSpPr>
        <p:spPr>
          <a:xfrm>
            <a:off x="685800" y="244144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3</a:t>
            </a:r>
            <a:endParaRPr lang="en-US" sz="1200" dirty="0"/>
          </a:p>
        </p:txBody>
      </p:sp>
      <p:sp>
        <p:nvSpPr>
          <p:cNvPr id="17" name="Text 15"/>
          <p:cNvSpPr/>
          <p:nvPr/>
        </p:nvSpPr>
        <p:spPr>
          <a:xfrm>
            <a:off x="1143000" y="239572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Evidence of Validity</a:t>
            </a:r>
            <a:endParaRPr lang="en-US" sz="1200" dirty="0"/>
          </a:p>
        </p:txBody>
      </p:sp>
      <p:sp>
        <p:nvSpPr>
          <p:cNvPr id="18" name="Text 16"/>
          <p:cNvSpPr/>
          <p:nvPr/>
        </p:nvSpPr>
        <p:spPr>
          <a:xfrm>
            <a:off x="4389120" y="239572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Does the vendor provide correlations, item analyses, SME reviews, and fairness evidence?</a:t>
            </a:r>
            <a:endParaRPr lang="en-US" sz="1050" dirty="0"/>
          </a:p>
        </p:txBody>
      </p:sp>
      <p:sp>
        <p:nvSpPr>
          <p:cNvPr id="19" name="Shape 17"/>
          <p:cNvSpPr/>
          <p:nvPr/>
        </p:nvSpPr>
        <p:spPr>
          <a:xfrm>
            <a:off x="548640" y="2880360"/>
            <a:ext cx="8046720" cy="438912"/>
          </a:xfrm>
          <a:prstGeom prst="rect">
            <a:avLst/>
          </a:prstGeom>
          <a:solidFill>
            <a:srgbClr val="F7F5F0"/>
          </a:solidFill>
          <a:ln/>
        </p:spPr>
        <p:txBody>
          <a:bodyPr/>
          <a:lstStyle/>
          <a:p>
            <a:endParaRPr lang="en-US"/>
          </a:p>
        </p:txBody>
      </p:sp>
      <p:sp>
        <p:nvSpPr>
          <p:cNvPr id="20" name="Shape 18"/>
          <p:cNvSpPr/>
          <p:nvPr/>
        </p:nvSpPr>
        <p:spPr>
          <a:xfrm>
            <a:off x="685800" y="2944368"/>
            <a:ext cx="310896" cy="310896"/>
          </a:xfrm>
          <a:prstGeom prst="ellipse">
            <a:avLst/>
          </a:prstGeom>
          <a:solidFill>
            <a:srgbClr val="2C5F2D"/>
          </a:solidFill>
          <a:ln/>
        </p:spPr>
        <p:txBody>
          <a:bodyPr/>
          <a:lstStyle/>
          <a:p>
            <a:endParaRPr lang="en-US"/>
          </a:p>
        </p:txBody>
      </p:sp>
      <p:sp>
        <p:nvSpPr>
          <p:cNvPr id="21" name="Text 19"/>
          <p:cNvSpPr/>
          <p:nvPr/>
        </p:nvSpPr>
        <p:spPr>
          <a:xfrm>
            <a:off x="685800" y="294436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4</a:t>
            </a:r>
            <a:endParaRPr lang="en-US" sz="1200" dirty="0"/>
          </a:p>
        </p:txBody>
      </p:sp>
      <p:sp>
        <p:nvSpPr>
          <p:cNvPr id="22" name="Text 20"/>
          <p:cNvSpPr/>
          <p:nvPr/>
        </p:nvSpPr>
        <p:spPr>
          <a:xfrm>
            <a:off x="1143000" y="289864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Evidence of Reliability</a:t>
            </a:r>
            <a:endParaRPr lang="en-US" sz="1200" dirty="0"/>
          </a:p>
        </p:txBody>
      </p:sp>
      <p:sp>
        <p:nvSpPr>
          <p:cNvPr id="23" name="Text 21"/>
          <p:cNvSpPr/>
          <p:nvPr/>
        </p:nvSpPr>
        <p:spPr>
          <a:xfrm>
            <a:off x="4389120" y="289864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Are reliability coefficients high (≥0.8) with documented SEM and subgroup data?</a:t>
            </a:r>
            <a:endParaRPr lang="en-US" sz="1050" dirty="0"/>
          </a:p>
        </p:txBody>
      </p:sp>
      <p:sp>
        <p:nvSpPr>
          <p:cNvPr id="24" name="Shape 22"/>
          <p:cNvSpPr/>
          <p:nvPr/>
        </p:nvSpPr>
        <p:spPr>
          <a:xfrm>
            <a:off x="548640" y="3383280"/>
            <a:ext cx="8046720" cy="438912"/>
          </a:xfrm>
          <a:prstGeom prst="rect">
            <a:avLst/>
          </a:prstGeom>
          <a:solidFill>
            <a:srgbClr val="FFFFFF"/>
          </a:solidFill>
          <a:ln/>
        </p:spPr>
        <p:txBody>
          <a:bodyPr/>
          <a:lstStyle/>
          <a:p>
            <a:endParaRPr lang="en-US"/>
          </a:p>
        </p:txBody>
      </p:sp>
      <p:sp>
        <p:nvSpPr>
          <p:cNvPr id="25" name="Shape 23"/>
          <p:cNvSpPr/>
          <p:nvPr/>
        </p:nvSpPr>
        <p:spPr>
          <a:xfrm>
            <a:off x="685800" y="3447288"/>
            <a:ext cx="310896" cy="310896"/>
          </a:xfrm>
          <a:prstGeom prst="ellipse">
            <a:avLst/>
          </a:prstGeom>
          <a:solidFill>
            <a:srgbClr val="1E3A5F"/>
          </a:solidFill>
          <a:ln/>
        </p:spPr>
        <p:txBody>
          <a:bodyPr/>
          <a:lstStyle/>
          <a:p>
            <a:endParaRPr lang="en-US"/>
          </a:p>
        </p:txBody>
      </p:sp>
      <p:sp>
        <p:nvSpPr>
          <p:cNvPr id="26" name="Text 24"/>
          <p:cNvSpPr/>
          <p:nvPr/>
        </p:nvSpPr>
        <p:spPr>
          <a:xfrm>
            <a:off x="685800" y="344728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5</a:t>
            </a:r>
            <a:endParaRPr lang="en-US" sz="1200" dirty="0"/>
          </a:p>
        </p:txBody>
      </p:sp>
      <p:sp>
        <p:nvSpPr>
          <p:cNvPr id="27" name="Text 25"/>
          <p:cNvSpPr/>
          <p:nvPr/>
        </p:nvSpPr>
        <p:spPr>
          <a:xfrm>
            <a:off x="1143000" y="340156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Growth Measure Quality</a:t>
            </a:r>
            <a:endParaRPr lang="en-US" sz="1200" dirty="0"/>
          </a:p>
        </p:txBody>
      </p:sp>
      <p:sp>
        <p:nvSpPr>
          <p:cNvPr id="28" name="Text 26"/>
          <p:cNvSpPr/>
          <p:nvPr/>
        </p:nvSpPr>
        <p:spPr>
          <a:xfrm>
            <a:off x="4389120" y="340156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Is there a clearly specified, longitudinal growth model supporting conditional interpretation?</a:t>
            </a:r>
            <a:endParaRPr lang="en-US" sz="1050" dirty="0"/>
          </a:p>
        </p:txBody>
      </p:sp>
      <p:sp>
        <p:nvSpPr>
          <p:cNvPr id="29" name="Shape 27"/>
          <p:cNvSpPr/>
          <p:nvPr/>
        </p:nvSpPr>
        <p:spPr>
          <a:xfrm>
            <a:off x="548640" y="3886200"/>
            <a:ext cx="8046720" cy="438912"/>
          </a:xfrm>
          <a:prstGeom prst="rect">
            <a:avLst/>
          </a:prstGeom>
          <a:solidFill>
            <a:srgbClr val="F7F5F0"/>
          </a:solidFill>
          <a:ln/>
        </p:spPr>
        <p:txBody>
          <a:bodyPr/>
          <a:lstStyle/>
          <a:p>
            <a:endParaRPr lang="en-US"/>
          </a:p>
        </p:txBody>
      </p:sp>
      <p:sp>
        <p:nvSpPr>
          <p:cNvPr id="30" name="Shape 28"/>
          <p:cNvSpPr/>
          <p:nvPr/>
        </p:nvSpPr>
        <p:spPr>
          <a:xfrm>
            <a:off x="685800" y="3950208"/>
            <a:ext cx="310896" cy="310896"/>
          </a:xfrm>
          <a:prstGeom prst="ellipse">
            <a:avLst/>
          </a:prstGeom>
          <a:solidFill>
            <a:srgbClr val="C9A84C"/>
          </a:solidFill>
          <a:ln/>
        </p:spPr>
        <p:txBody>
          <a:bodyPr/>
          <a:lstStyle/>
          <a:p>
            <a:endParaRPr lang="en-US"/>
          </a:p>
        </p:txBody>
      </p:sp>
      <p:sp>
        <p:nvSpPr>
          <p:cNvPr id="31" name="Text 29"/>
          <p:cNvSpPr/>
          <p:nvPr/>
        </p:nvSpPr>
        <p:spPr>
          <a:xfrm>
            <a:off x="685800" y="395020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6</a:t>
            </a:r>
            <a:endParaRPr lang="en-US" sz="1200" dirty="0"/>
          </a:p>
        </p:txBody>
      </p:sp>
      <p:sp>
        <p:nvSpPr>
          <p:cNvPr id="32" name="Text 30"/>
          <p:cNvSpPr/>
          <p:nvPr/>
        </p:nvSpPr>
        <p:spPr>
          <a:xfrm>
            <a:off x="1143000" y="390448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Equity &amp; Fairness (DIF)</a:t>
            </a:r>
            <a:endParaRPr lang="en-US" sz="1200" dirty="0"/>
          </a:p>
        </p:txBody>
      </p:sp>
      <p:sp>
        <p:nvSpPr>
          <p:cNvPr id="33" name="Text 31"/>
          <p:cNvSpPr/>
          <p:nvPr/>
        </p:nvSpPr>
        <p:spPr>
          <a:xfrm>
            <a:off x="4389120" y="390448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Does the vendor conduct routine DIF analysis and revise items when bias is found?</a:t>
            </a:r>
            <a:endParaRPr lang="en-US" sz="1050" dirty="0"/>
          </a:p>
        </p:txBody>
      </p:sp>
      <p:sp>
        <p:nvSpPr>
          <p:cNvPr id="34" name="Shape 32"/>
          <p:cNvSpPr/>
          <p:nvPr/>
        </p:nvSpPr>
        <p:spPr>
          <a:xfrm>
            <a:off x="548640" y="4389120"/>
            <a:ext cx="8046720" cy="438912"/>
          </a:xfrm>
          <a:prstGeom prst="rect">
            <a:avLst/>
          </a:prstGeom>
          <a:solidFill>
            <a:srgbClr val="FFFFFF"/>
          </a:solidFill>
          <a:ln/>
        </p:spPr>
        <p:txBody>
          <a:bodyPr/>
          <a:lstStyle/>
          <a:p>
            <a:endParaRPr lang="en-US"/>
          </a:p>
        </p:txBody>
      </p:sp>
      <p:sp>
        <p:nvSpPr>
          <p:cNvPr id="35" name="Shape 33"/>
          <p:cNvSpPr/>
          <p:nvPr/>
        </p:nvSpPr>
        <p:spPr>
          <a:xfrm>
            <a:off x="685800" y="4453128"/>
            <a:ext cx="310896" cy="310896"/>
          </a:xfrm>
          <a:prstGeom prst="ellipse">
            <a:avLst/>
          </a:prstGeom>
          <a:solidFill>
            <a:srgbClr val="5A8F5C"/>
          </a:solidFill>
          <a:ln/>
        </p:spPr>
        <p:txBody>
          <a:bodyPr/>
          <a:lstStyle/>
          <a:p>
            <a:endParaRPr lang="en-US"/>
          </a:p>
        </p:txBody>
      </p:sp>
      <p:sp>
        <p:nvSpPr>
          <p:cNvPr id="36" name="Text 34"/>
          <p:cNvSpPr/>
          <p:nvPr/>
        </p:nvSpPr>
        <p:spPr>
          <a:xfrm>
            <a:off x="685800" y="4453128"/>
            <a:ext cx="310896"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7</a:t>
            </a:r>
            <a:endParaRPr lang="en-US" sz="1200" dirty="0"/>
          </a:p>
        </p:txBody>
      </p:sp>
      <p:sp>
        <p:nvSpPr>
          <p:cNvPr id="37" name="Text 35"/>
          <p:cNvSpPr/>
          <p:nvPr/>
        </p:nvSpPr>
        <p:spPr>
          <a:xfrm>
            <a:off x="1143000" y="4407408"/>
            <a:ext cx="3200400" cy="402336"/>
          </a:xfrm>
          <a:prstGeom prst="rect">
            <a:avLst/>
          </a:prstGeom>
          <a:noFill/>
          <a:ln/>
        </p:spPr>
        <p:txBody>
          <a:bodyPr wrap="square" lIns="0" tIns="0" rIns="0" bIns="0" rtlCol="0" anchor="ctr"/>
          <a:lstStyle/>
          <a:p>
            <a:pPr marL="0" indent="0">
              <a:buNone/>
            </a:pPr>
            <a:r>
              <a:rPr lang="en-US" sz="1200" b="1" dirty="0">
                <a:solidFill>
                  <a:srgbClr val="2D3436"/>
                </a:solidFill>
                <a:latin typeface="Calibri" pitchFamily="34" charset="0"/>
                <a:ea typeface="Calibri" pitchFamily="34" charset="-122"/>
                <a:cs typeface="Calibri" pitchFamily="34" charset="-120"/>
              </a:rPr>
              <a:t>Accessibility &amp; Accommodations</a:t>
            </a:r>
            <a:endParaRPr lang="en-US" sz="1200" dirty="0"/>
          </a:p>
        </p:txBody>
      </p:sp>
      <p:sp>
        <p:nvSpPr>
          <p:cNvPr id="38" name="Text 36"/>
          <p:cNvSpPr/>
          <p:nvPr/>
        </p:nvSpPr>
        <p:spPr>
          <a:xfrm>
            <a:off x="4389120" y="4407408"/>
            <a:ext cx="4023360" cy="402336"/>
          </a:xfrm>
          <a:prstGeom prst="rect">
            <a:avLst/>
          </a:prstGeom>
          <a:noFill/>
          <a:ln/>
        </p:spPr>
        <p:txBody>
          <a:bodyPr wrap="square" lIns="0" tIns="0" rIns="0" bIns="0" rtlCol="0" anchor="ctr"/>
          <a:lstStyle/>
          <a:p>
            <a:pPr marL="0" indent="0">
              <a:buNone/>
            </a:pPr>
            <a:r>
              <a:rPr lang="en-US" sz="1050" dirty="0">
                <a:solidFill>
                  <a:srgbClr val="576574"/>
                </a:solidFill>
                <a:latin typeface="Calibri" pitchFamily="34" charset="0"/>
                <a:ea typeface="Calibri" pitchFamily="34" charset="-122"/>
                <a:cs typeface="Calibri" pitchFamily="34" charset="-120"/>
              </a:rPr>
              <a:t>Are accessibility features and accommodations documented, compliant, and monitored?</a:t>
            </a:r>
            <a:endParaRPr lang="en-US" sz="1050" dirty="0"/>
          </a:p>
        </p:txBody>
      </p:sp>
      <p:sp>
        <p:nvSpPr>
          <p:cNvPr id="39" name="Text 37"/>
          <p:cNvSpPr/>
          <p:nvPr/>
        </p:nvSpPr>
        <p:spPr>
          <a:xfrm>
            <a:off x="457200" y="4764024"/>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40" name="Text 38"/>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C9A84C"/>
          </a:solidFill>
          <a:ln/>
        </p:spPr>
        <p:txBody>
          <a:bodyPr/>
          <a:lstStyle/>
          <a:p>
            <a:endParaRPr lang="en-US"/>
          </a:p>
        </p:txBody>
      </p:sp>
      <p:sp>
        <p:nvSpPr>
          <p:cNvPr id="3" name="Text 1"/>
          <p:cNvSpPr/>
          <p:nvPr/>
        </p:nvSpPr>
        <p:spPr>
          <a:xfrm>
            <a:off x="548640" y="274320"/>
            <a:ext cx="8229600" cy="457200"/>
          </a:xfrm>
          <a:prstGeom prst="rect">
            <a:avLst/>
          </a:prstGeom>
          <a:noFill/>
          <a:ln/>
        </p:spPr>
        <p:txBody>
          <a:bodyPr wrap="square" lIns="0" tIns="0" rIns="0" bIns="0" rtlCol="0" anchor="ctr"/>
          <a:lstStyle/>
          <a:p>
            <a:pPr marL="0" indent="0">
              <a:buNone/>
            </a:pPr>
            <a:r>
              <a:rPr lang="en-US" sz="1400" b="1" kern="0" spc="200" dirty="0">
                <a:solidFill>
                  <a:srgbClr val="C9A84C"/>
                </a:solidFill>
                <a:latin typeface="Calibri" pitchFamily="34" charset="0"/>
                <a:ea typeface="Calibri" pitchFamily="34" charset="-122"/>
                <a:cs typeface="Calibri" pitchFamily="34" charset="-120"/>
              </a:rPr>
              <a:t>Considerations &amp; Implications</a:t>
            </a:r>
            <a:endParaRPr lang="en-US" sz="1400" dirty="0"/>
          </a:p>
        </p:txBody>
      </p:sp>
      <p:sp>
        <p:nvSpPr>
          <p:cNvPr id="4" name="Text 2"/>
          <p:cNvSpPr/>
          <p:nvPr/>
        </p:nvSpPr>
        <p:spPr>
          <a:xfrm>
            <a:off x="548640" y="685800"/>
            <a:ext cx="8229600" cy="548640"/>
          </a:xfrm>
          <a:prstGeom prst="rect">
            <a:avLst/>
          </a:prstGeom>
          <a:noFill/>
          <a:ln/>
        </p:spPr>
        <p:txBody>
          <a:bodyPr wrap="square" lIns="0" tIns="0" rIns="0" bIns="0" rtlCol="0" anchor="ctr"/>
          <a:lstStyle/>
          <a:p>
            <a:pPr marL="0" indent="0">
              <a:buNone/>
            </a:pPr>
            <a:r>
              <a:rPr lang="en-US" sz="3200" b="1" dirty="0">
                <a:solidFill>
                  <a:srgbClr val="1E3A5F"/>
                </a:solidFill>
                <a:latin typeface="Georgia" pitchFamily="34" charset="0"/>
                <a:ea typeface="Georgia" pitchFamily="34" charset="-122"/>
                <a:cs typeface="Georgia" pitchFamily="34" charset="-120"/>
              </a:rPr>
              <a:t>Key Legal Interpretations</a:t>
            </a:r>
            <a:endParaRPr lang="en-US" sz="3200" dirty="0"/>
          </a:p>
        </p:txBody>
      </p:sp>
      <p:sp>
        <p:nvSpPr>
          <p:cNvPr id="5" name="Shape 3"/>
          <p:cNvSpPr/>
          <p:nvPr/>
        </p:nvSpPr>
        <p:spPr>
          <a:xfrm>
            <a:off x="548640" y="1423759"/>
            <a:ext cx="80467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6" name="Shape 4"/>
          <p:cNvSpPr/>
          <p:nvPr/>
        </p:nvSpPr>
        <p:spPr>
          <a:xfrm>
            <a:off x="548640" y="1417320"/>
            <a:ext cx="73152" cy="1554480"/>
          </a:xfrm>
          <a:prstGeom prst="rect">
            <a:avLst/>
          </a:prstGeom>
          <a:solidFill>
            <a:srgbClr val="2C5F2D"/>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822960" y="1554480"/>
            <a:ext cx="365760" cy="365760"/>
          </a:xfrm>
          <a:prstGeom prst="rect">
            <a:avLst/>
          </a:prstGeom>
        </p:spPr>
      </p:pic>
      <p:sp>
        <p:nvSpPr>
          <p:cNvPr id="8" name="Text 5"/>
          <p:cNvSpPr/>
          <p:nvPr/>
        </p:nvSpPr>
        <p:spPr>
          <a:xfrm>
            <a:off x="1371600" y="1554480"/>
            <a:ext cx="6858000" cy="365760"/>
          </a:xfrm>
          <a:prstGeom prst="rect">
            <a:avLst/>
          </a:prstGeom>
          <a:noFill/>
          <a:ln/>
        </p:spPr>
        <p:txBody>
          <a:bodyPr wrap="square" lIns="0" tIns="0" rIns="0" bIns="0" rtlCol="0" anchor="ctr"/>
          <a:lstStyle/>
          <a:p>
            <a:pPr marL="0" indent="0">
              <a:buNone/>
            </a:pPr>
            <a:r>
              <a:rPr lang="en-US" sz="1600" b="1" dirty="0">
                <a:solidFill>
                  <a:srgbClr val="1E3A5F"/>
                </a:solidFill>
                <a:latin typeface="Georgia" pitchFamily="34" charset="0"/>
                <a:ea typeface="Georgia" pitchFamily="34" charset="-122"/>
                <a:cs typeface="Georgia" pitchFamily="34" charset="-120"/>
              </a:rPr>
              <a:t>Who Proposes the Performance Framework?</a:t>
            </a:r>
            <a:endParaRPr lang="en-US" sz="1600" dirty="0"/>
          </a:p>
        </p:txBody>
      </p:sp>
      <p:sp>
        <p:nvSpPr>
          <p:cNvPr id="9" name="Text 6"/>
          <p:cNvSpPr/>
          <p:nvPr/>
        </p:nvSpPr>
        <p:spPr>
          <a:xfrm>
            <a:off x="1371600" y="2011680"/>
            <a:ext cx="6949440" cy="82296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The Commission establishes the overarching Performance Framework. Choice schools propose the specific interim measures and assessments they will use to demonstrate progress toward the framework's goals. This collaborative process is defined during the contracting phase.</a:t>
            </a:r>
            <a:endParaRPr lang="en-US" sz="1200" dirty="0"/>
          </a:p>
        </p:txBody>
      </p:sp>
      <p:sp>
        <p:nvSpPr>
          <p:cNvPr id="10" name="Shape 7"/>
          <p:cNvSpPr/>
          <p:nvPr/>
        </p:nvSpPr>
        <p:spPr>
          <a:xfrm>
            <a:off x="548640" y="3206839"/>
            <a:ext cx="80467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3200400"/>
            <a:ext cx="73152" cy="1554480"/>
          </a:xfrm>
          <a:prstGeom prst="rect">
            <a:avLst/>
          </a:prstGeom>
          <a:solidFill>
            <a:srgbClr val="C9A84C"/>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822960" y="3337560"/>
            <a:ext cx="365760" cy="365760"/>
          </a:xfrm>
          <a:prstGeom prst="rect">
            <a:avLst/>
          </a:prstGeom>
        </p:spPr>
      </p:pic>
      <p:sp>
        <p:nvSpPr>
          <p:cNvPr id="13" name="Text 9"/>
          <p:cNvSpPr/>
          <p:nvPr/>
        </p:nvSpPr>
        <p:spPr>
          <a:xfrm>
            <a:off x="1371600" y="3337560"/>
            <a:ext cx="6858000" cy="365760"/>
          </a:xfrm>
          <a:prstGeom prst="rect">
            <a:avLst/>
          </a:prstGeom>
          <a:noFill/>
          <a:ln/>
        </p:spPr>
        <p:txBody>
          <a:bodyPr wrap="square" lIns="0" tIns="0" rIns="0" bIns="0" rtlCol="0" anchor="ctr"/>
          <a:lstStyle/>
          <a:p>
            <a:pPr marL="0" indent="0">
              <a:buNone/>
            </a:pPr>
            <a:r>
              <a:rPr lang="en-US" sz="1600" b="1" dirty="0">
                <a:solidFill>
                  <a:srgbClr val="1E3A5F"/>
                </a:solidFill>
                <a:latin typeface="Georgia" pitchFamily="34" charset="0"/>
                <a:ea typeface="Georgia" pitchFamily="34" charset="-122"/>
                <a:cs typeface="Georgia" pitchFamily="34" charset="-120"/>
              </a:rPr>
              <a:t>How Are Baseline &amp; Annual Targets Set?</a:t>
            </a:r>
            <a:endParaRPr lang="en-US" sz="1600" dirty="0"/>
          </a:p>
        </p:txBody>
      </p:sp>
      <p:sp>
        <p:nvSpPr>
          <p:cNvPr id="14" name="Text 10"/>
          <p:cNvSpPr/>
          <p:nvPr/>
        </p:nvSpPr>
        <p:spPr>
          <a:xfrm>
            <a:off x="1371600" y="3794760"/>
            <a:ext cx="6949440" cy="82296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Choice schools collect baseline data from fall testing in their first year of operations. The Commission and school then collaboratively set annual performance targets leading to the goals in the Performance Framework by the time of charter renewal.</a:t>
            </a:r>
            <a:endParaRPr lang="en-US" sz="1200" dirty="0"/>
          </a:p>
        </p:txBody>
      </p:sp>
      <p:pic>
        <p:nvPicPr>
          <p:cNvPr id="15" name="Image 2" descr="preencoded.png"/>
          <p:cNvPicPr>
            <a:picLocks noChangeAspect="1"/>
          </p:cNvPicPr>
          <p:nvPr/>
        </p:nvPicPr>
        <p:blipFill>
          <a:blip r:embed="rId5"/>
          <a:stretch>
            <a:fillRect/>
          </a:stretch>
        </p:blipFill>
        <p:spPr>
          <a:xfrm>
            <a:off x="484632" y="4768596"/>
            <a:ext cx="201168" cy="201168"/>
          </a:xfrm>
          <a:prstGeom prst="rect">
            <a:avLst/>
          </a:prstGeom>
        </p:spPr>
      </p:pic>
      <p:sp>
        <p:nvSpPr>
          <p:cNvPr id="16" name="Text 11"/>
          <p:cNvSpPr/>
          <p:nvPr/>
        </p:nvSpPr>
        <p:spPr>
          <a:xfrm>
            <a:off x="749808" y="4727448"/>
            <a:ext cx="7772400" cy="320040"/>
          </a:xfrm>
          <a:prstGeom prst="rect">
            <a:avLst/>
          </a:prstGeom>
          <a:noFill/>
          <a:ln/>
        </p:spPr>
        <p:txBody>
          <a:bodyPr wrap="square" lIns="0" tIns="0" rIns="0" bIns="0" rtlCol="0" anchor="ctr"/>
          <a:lstStyle/>
          <a:p>
            <a:pPr marL="0" indent="0">
              <a:buNone/>
            </a:pPr>
            <a:r>
              <a:rPr lang="en-US" sz="1100" b="1" i="1" dirty="0">
                <a:solidFill>
                  <a:srgbClr val="C9A84C"/>
                </a:solidFill>
                <a:latin typeface="Calibri" pitchFamily="34" charset="0"/>
                <a:ea typeface="Calibri" pitchFamily="34" charset="-122"/>
                <a:cs typeface="Calibri" pitchFamily="34" charset="-120"/>
              </a:rPr>
              <a:t>Recommendation: Seek formal interpretation from legal counsel on these provisions.</a:t>
            </a:r>
            <a:endParaRPr lang="en-US" sz="1100" dirty="0"/>
          </a:p>
        </p:txBody>
      </p:sp>
      <p:sp>
        <p:nvSpPr>
          <p:cNvPr id="17" name="Text 12"/>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C9A84C"/>
          </a:solidFill>
          <a:ln/>
        </p:spPr>
        <p:txBody>
          <a:bodyPr/>
          <a:lstStyle/>
          <a:p>
            <a:endParaRPr lang="en-US"/>
          </a:p>
        </p:txBody>
      </p:sp>
      <p:sp>
        <p:nvSpPr>
          <p:cNvPr id="3" name="Text 1"/>
          <p:cNvSpPr/>
          <p:nvPr/>
        </p:nvSpPr>
        <p:spPr>
          <a:xfrm>
            <a:off x="548640" y="274320"/>
            <a:ext cx="8229600" cy="457200"/>
          </a:xfrm>
          <a:prstGeom prst="rect">
            <a:avLst/>
          </a:prstGeom>
          <a:noFill/>
          <a:ln/>
        </p:spPr>
        <p:txBody>
          <a:bodyPr wrap="square" lIns="0" tIns="0" rIns="0" bIns="0" rtlCol="0" anchor="ctr"/>
          <a:lstStyle/>
          <a:p>
            <a:pPr marL="0" indent="0">
              <a:buNone/>
            </a:pPr>
            <a:r>
              <a:rPr lang="en-US" sz="1400" b="1" kern="0" spc="200" dirty="0">
                <a:solidFill>
                  <a:srgbClr val="C9A84C"/>
                </a:solidFill>
                <a:latin typeface="Calibri" pitchFamily="34" charset="0"/>
                <a:ea typeface="Calibri" pitchFamily="34" charset="-122"/>
                <a:cs typeface="Calibri" pitchFamily="34" charset="-120"/>
              </a:rPr>
              <a:t>Considerations &amp; Implications</a:t>
            </a:r>
            <a:endParaRPr lang="en-US" sz="1400" dirty="0"/>
          </a:p>
        </p:txBody>
      </p:sp>
      <p:sp>
        <p:nvSpPr>
          <p:cNvPr id="4" name="Text 2"/>
          <p:cNvSpPr/>
          <p:nvPr/>
        </p:nvSpPr>
        <p:spPr>
          <a:xfrm>
            <a:off x="548640" y="685800"/>
            <a:ext cx="8229600" cy="548640"/>
          </a:xfrm>
          <a:prstGeom prst="rect">
            <a:avLst/>
          </a:prstGeom>
          <a:noFill/>
          <a:ln/>
        </p:spPr>
        <p:txBody>
          <a:bodyPr wrap="square" lIns="0" tIns="0" rIns="0" bIns="0" rtlCol="0" anchor="ctr"/>
          <a:lstStyle/>
          <a:p>
            <a:pPr marL="0" indent="0">
              <a:buNone/>
            </a:pPr>
            <a:r>
              <a:rPr lang="en-US" sz="3200" b="1" dirty="0">
                <a:solidFill>
                  <a:srgbClr val="1E3A5F"/>
                </a:solidFill>
                <a:latin typeface="Georgia" pitchFamily="34" charset="0"/>
                <a:ea typeface="Georgia" pitchFamily="34" charset="-122"/>
                <a:cs typeface="Georgia" pitchFamily="34" charset="-120"/>
              </a:rPr>
              <a:t>Data &amp; Reporting Challenges</a:t>
            </a:r>
            <a:endParaRPr lang="en-US" sz="3200" dirty="0"/>
          </a:p>
        </p:txBody>
      </p:sp>
      <p:sp>
        <p:nvSpPr>
          <p:cNvPr id="5" name="Shape 3"/>
          <p:cNvSpPr/>
          <p:nvPr/>
        </p:nvSpPr>
        <p:spPr>
          <a:xfrm>
            <a:off x="548640" y="1371600"/>
            <a:ext cx="8046720" cy="731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6" name="Shape 4"/>
          <p:cNvSpPr/>
          <p:nvPr/>
        </p:nvSpPr>
        <p:spPr>
          <a:xfrm>
            <a:off x="548640" y="1371600"/>
            <a:ext cx="73152" cy="731520"/>
          </a:xfrm>
          <a:prstGeom prst="rect">
            <a:avLst/>
          </a:prstGeom>
          <a:solidFill>
            <a:srgbClr val="2C5F2D"/>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822960" y="1536192"/>
            <a:ext cx="365760" cy="365760"/>
          </a:xfrm>
          <a:prstGeom prst="rect">
            <a:avLst/>
          </a:prstGeom>
        </p:spPr>
      </p:pic>
      <p:sp>
        <p:nvSpPr>
          <p:cNvPr id="8" name="Text 5"/>
          <p:cNvSpPr/>
          <p:nvPr/>
        </p:nvSpPr>
        <p:spPr>
          <a:xfrm>
            <a:off x="1371600" y="1417320"/>
            <a:ext cx="6949440" cy="274320"/>
          </a:xfrm>
          <a:prstGeom prst="rect">
            <a:avLst/>
          </a:prstGeom>
          <a:noFill/>
          <a:ln/>
        </p:spPr>
        <p:txBody>
          <a:bodyPr wrap="square" lIns="0" tIns="0" rIns="0" bIns="0" rtlCol="0" anchor="ctr"/>
          <a:lstStyle/>
          <a:p>
            <a:pPr marL="0" indent="0">
              <a:buNone/>
            </a:pPr>
            <a:r>
              <a:rPr lang="en-US" sz="1400" b="1" dirty="0">
                <a:solidFill>
                  <a:srgbClr val="1E3A5F"/>
                </a:solidFill>
                <a:latin typeface="Georgia" pitchFamily="34" charset="0"/>
                <a:ea typeface="Georgia" pitchFamily="34" charset="-122"/>
                <a:cs typeface="Georgia" pitchFamily="34" charset="-120"/>
              </a:rPr>
              <a:t>Annual Reports for All Schools</a:t>
            </a:r>
            <a:endParaRPr lang="en-US" sz="1400" dirty="0"/>
          </a:p>
        </p:txBody>
      </p:sp>
      <p:sp>
        <p:nvSpPr>
          <p:cNvPr id="9" name="Text 6"/>
          <p:cNvSpPr/>
          <p:nvPr/>
        </p:nvSpPr>
        <p:spPr>
          <a:xfrm>
            <a:off x="1371600" y="1719072"/>
            <a:ext cx="6949440" cy="320040"/>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MCA 20-11-117(4)(b) requires an annual performance report for each school; the Commission may rely on school-submitted data</a:t>
            </a:r>
            <a:endParaRPr lang="en-US" sz="1100" dirty="0"/>
          </a:p>
        </p:txBody>
      </p:sp>
      <p:sp>
        <p:nvSpPr>
          <p:cNvPr id="10" name="Shape 7"/>
          <p:cNvSpPr/>
          <p:nvPr/>
        </p:nvSpPr>
        <p:spPr>
          <a:xfrm>
            <a:off x="548640" y="2240280"/>
            <a:ext cx="8046720" cy="731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2240280"/>
            <a:ext cx="73152" cy="731520"/>
          </a:xfrm>
          <a:prstGeom prst="rect">
            <a:avLst/>
          </a:prstGeom>
          <a:solidFill>
            <a:srgbClr val="C9A84C"/>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822960" y="2404872"/>
            <a:ext cx="365760" cy="365760"/>
          </a:xfrm>
          <a:prstGeom prst="rect">
            <a:avLst/>
          </a:prstGeom>
        </p:spPr>
      </p:pic>
      <p:sp>
        <p:nvSpPr>
          <p:cNvPr id="13" name="Text 9"/>
          <p:cNvSpPr/>
          <p:nvPr/>
        </p:nvSpPr>
        <p:spPr>
          <a:xfrm>
            <a:off x="1371600" y="2286000"/>
            <a:ext cx="6949440" cy="274320"/>
          </a:xfrm>
          <a:prstGeom prst="rect">
            <a:avLst/>
          </a:prstGeom>
          <a:noFill/>
          <a:ln/>
        </p:spPr>
        <p:txBody>
          <a:bodyPr wrap="square" lIns="0" tIns="0" rIns="0" bIns="0" rtlCol="0" anchor="ctr"/>
          <a:lstStyle/>
          <a:p>
            <a:pPr marL="0" indent="0">
              <a:buNone/>
            </a:pPr>
            <a:r>
              <a:rPr lang="en-US" sz="1400" b="1" dirty="0">
                <a:solidFill>
                  <a:srgbClr val="1E3A5F"/>
                </a:solidFill>
                <a:latin typeface="Georgia" pitchFamily="34" charset="0"/>
                <a:ea typeface="Georgia" pitchFamily="34" charset="-122"/>
                <a:cs typeface="Georgia" pitchFamily="34" charset="-120"/>
              </a:rPr>
              <a:t>June 30 Reporting Deadline in the Renewal Year</a:t>
            </a:r>
            <a:endParaRPr lang="en-US" sz="1400" dirty="0"/>
          </a:p>
        </p:txBody>
      </p:sp>
      <p:sp>
        <p:nvSpPr>
          <p:cNvPr id="14" name="Text 10"/>
          <p:cNvSpPr/>
          <p:nvPr/>
        </p:nvSpPr>
        <p:spPr>
          <a:xfrm>
            <a:off x="1371600" y="2587752"/>
            <a:ext cx="6949440" cy="320040"/>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MCA 20-11-117(5)(b) sets a firm June 30 deadline for renewal-year reports—spring testing windows create a very tight turnaround</a:t>
            </a:r>
            <a:endParaRPr lang="en-US" sz="1100" dirty="0"/>
          </a:p>
        </p:txBody>
      </p:sp>
      <p:sp>
        <p:nvSpPr>
          <p:cNvPr id="15" name="Shape 11"/>
          <p:cNvSpPr/>
          <p:nvPr/>
        </p:nvSpPr>
        <p:spPr>
          <a:xfrm>
            <a:off x="548640" y="3108960"/>
            <a:ext cx="8046720" cy="731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2"/>
          <p:cNvSpPr/>
          <p:nvPr/>
        </p:nvSpPr>
        <p:spPr>
          <a:xfrm>
            <a:off x="548640" y="3108960"/>
            <a:ext cx="73152" cy="731520"/>
          </a:xfrm>
          <a:prstGeom prst="rect">
            <a:avLst/>
          </a:prstGeom>
          <a:solidFill>
            <a:srgbClr val="1E3A5F"/>
          </a:solidFill>
          <a:ln/>
        </p:spPr>
        <p:txBody>
          <a:bodyPr/>
          <a:lstStyle/>
          <a:p>
            <a:endParaRPr lang="en-US"/>
          </a:p>
        </p:txBody>
      </p:sp>
      <p:pic>
        <p:nvPicPr>
          <p:cNvPr id="17" name="Image 2" descr="preencoded.png"/>
          <p:cNvPicPr>
            <a:picLocks noChangeAspect="1"/>
          </p:cNvPicPr>
          <p:nvPr/>
        </p:nvPicPr>
        <p:blipFill>
          <a:blip r:embed="rId5"/>
          <a:stretch>
            <a:fillRect/>
          </a:stretch>
        </p:blipFill>
        <p:spPr>
          <a:xfrm>
            <a:off x="822960" y="3273552"/>
            <a:ext cx="365760" cy="365760"/>
          </a:xfrm>
          <a:prstGeom prst="rect">
            <a:avLst/>
          </a:prstGeom>
        </p:spPr>
      </p:pic>
      <p:sp>
        <p:nvSpPr>
          <p:cNvPr id="18" name="Text 13"/>
          <p:cNvSpPr/>
          <p:nvPr/>
        </p:nvSpPr>
        <p:spPr>
          <a:xfrm>
            <a:off x="1371600" y="3154680"/>
            <a:ext cx="6949440" cy="274320"/>
          </a:xfrm>
          <a:prstGeom prst="rect">
            <a:avLst/>
          </a:prstGeom>
          <a:noFill/>
          <a:ln/>
        </p:spPr>
        <p:txBody>
          <a:bodyPr wrap="square" lIns="0" tIns="0" rIns="0" bIns="0" rtlCol="0" anchor="ctr"/>
          <a:lstStyle/>
          <a:p>
            <a:pPr marL="0" indent="0">
              <a:buNone/>
            </a:pPr>
            <a:r>
              <a:rPr lang="en-US" sz="1400" b="1" dirty="0">
                <a:solidFill>
                  <a:srgbClr val="1E3A5F"/>
                </a:solidFill>
                <a:latin typeface="Georgia" pitchFamily="34" charset="0"/>
                <a:ea typeface="Georgia" pitchFamily="34" charset="-122"/>
                <a:cs typeface="Georgia" pitchFamily="34" charset="-120"/>
              </a:rPr>
              <a:t>Tight Testing Timeline</a:t>
            </a:r>
            <a:endParaRPr lang="en-US" sz="1400" dirty="0"/>
          </a:p>
        </p:txBody>
      </p:sp>
      <p:sp>
        <p:nvSpPr>
          <p:cNvPr id="19" name="Text 14"/>
          <p:cNvSpPr/>
          <p:nvPr/>
        </p:nvSpPr>
        <p:spPr>
          <a:xfrm>
            <a:off x="1371600" y="3456432"/>
            <a:ext cx="6949440" cy="320040"/>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Spring assessments often extend into late May/June; the Commission may need to use prior-year data or adopt a two-stage reporting process</a:t>
            </a:r>
            <a:endParaRPr lang="en-US" sz="1100" dirty="0"/>
          </a:p>
        </p:txBody>
      </p:sp>
      <p:sp>
        <p:nvSpPr>
          <p:cNvPr id="20" name="Shape 15"/>
          <p:cNvSpPr/>
          <p:nvPr/>
        </p:nvSpPr>
        <p:spPr>
          <a:xfrm>
            <a:off x="548640" y="3977640"/>
            <a:ext cx="8046720" cy="731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1" name="Shape 16"/>
          <p:cNvSpPr/>
          <p:nvPr/>
        </p:nvSpPr>
        <p:spPr>
          <a:xfrm>
            <a:off x="548640" y="3977640"/>
            <a:ext cx="73152" cy="731520"/>
          </a:xfrm>
          <a:prstGeom prst="rect">
            <a:avLst/>
          </a:prstGeom>
          <a:solidFill>
            <a:srgbClr val="5A8F5C"/>
          </a:solidFill>
          <a:ln/>
        </p:spPr>
        <p:txBody>
          <a:bodyPr/>
          <a:lstStyle/>
          <a:p>
            <a:endParaRPr lang="en-US"/>
          </a:p>
        </p:txBody>
      </p:sp>
      <p:pic>
        <p:nvPicPr>
          <p:cNvPr id="22" name="Image 3" descr="preencoded.png"/>
          <p:cNvPicPr>
            <a:picLocks noChangeAspect="1"/>
          </p:cNvPicPr>
          <p:nvPr/>
        </p:nvPicPr>
        <p:blipFill>
          <a:blip r:embed="rId6"/>
          <a:stretch>
            <a:fillRect/>
          </a:stretch>
        </p:blipFill>
        <p:spPr>
          <a:xfrm>
            <a:off x="822960" y="4142232"/>
            <a:ext cx="365760" cy="365760"/>
          </a:xfrm>
          <a:prstGeom prst="rect">
            <a:avLst/>
          </a:prstGeom>
        </p:spPr>
      </p:pic>
      <p:sp>
        <p:nvSpPr>
          <p:cNvPr id="23" name="Text 17"/>
          <p:cNvSpPr/>
          <p:nvPr/>
        </p:nvSpPr>
        <p:spPr>
          <a:xfrm>
            <a:off x="1371600" y="4023360"/>
            <a:ext cx="6949440" cy="274320"/>
          </a:xfrm>
          <a:prstGeom prst="rect">
            <a:avLst/>
          </a:prstGeom>
          <a:noFill/>
          <a:ln/>
        </p:spPr>
        <p:txBody>
          <a:bodyPr wrap="square" lIns="0" tIns="0" rIns="0" bIns="0" rtlCol="0" anchor="ctr"/>
          <a:lstStyle/>
          <a:p>
            <a:pPr marL="0" indent="0">
              <a:buNone/>
            </a:pPr>
            <a:r>
              <a:rPr lang="en-US" sz="1400" b="1" dirty="0">
                <a:solidFill>
                  <a:srgbClr val="1E3A5F"/>
                </a:solidFill>
                <a:latin typeface="Georgia" pitchFamily="34" charset="0"/>
                <a:ea typeface="Georgia" pitchFamily="34" charset="-122"/>
                <a:cs typeface="Georgia" pitchFamily="34" charset="-120"/>
              </a:rPr>
              <a:t>Data Ownership &amp; Access</a:t>
            </a:r>
            <a:endParaRPr lang="en-US" sz="1400" dirty="0"/>
          </a:p>
        </p:txBody>
      </p:sp>
      <p:sp>
        <p:nvSpPr>
          <p:cNvPr id="24" name="Text 18"/>
          <p:cNvSpPr/>
          <p:nvPr/>
        </p:nvSpPr>
        <p:spPr>
          <a:xfrm>
            <a:off x="1371600" y="4325112"/>
            <a:ext cx="6949440" cy="320040"/>
          </a:xfrm>
          <a:prstGeom prst="rect">
            <a:avLst/>
          </a:prstGeom>
          <a:noFill/>
          <a:ln/>
        </p:spPr>
        <p:txBody>
          <a:bodyPr wrap="square" lIns="0" tIns="0" rIns="0" bIns="0" rtlCol="0" anchor="ctr"/>
          <a:lstStyle/>
          <a:p>
            <a:pPr marL="0" indent="0">
              <a:buNone/>
            </a:pPr>
            <a:r>
              <a:rPr lang="en-US" sz="1100" dirty="0">
                <a:solidFill>
                  <a:srgbClr val="2D3436"/>
                </a:solidFill>
                <a:latin typeface="Calibri" pitchFamily="34" charset="0"/>
                <a:ea typeface="Calibri" pitchFamily="34" charset="-122"/>
                <a:cs typeface="Calibri" pitchFamily="34" charset="-120"/>
              </a:rPr>
              <a:t>Schools often own assessment data; data sharing agreements and MOUs must be built into charter contracts to ensure timely Commission access</a:t>
            </a:r>
            <a:endParaRPr lang="en-US" sz="1100" dirty="0"/>
          </a:p>
        </p:txBody>
      </p:sp>
      <p:sp>
        <p:nvSpPr>
          <p:cNvPr id="25" name="Text 19"/>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26" name="Text 20"/>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Next Steps for the Commission</a:t>
            </a:r>
            <a:endParaRPr lang="en-US" sz="3600" dirty="0"/>
          </a:p>
        </p:txBody>
      </p:sp>
      <p:sp>
        <p:nvSpPr>
          <p:cNvPr id="3" name="Shape 1"/>
          <p:cNvSpPr/>
          <p:nvPr/>
        </p:nvSpPr>
        <p:spPr>
          <a:xfrm>
            <a:off x="548640" y="1097280"/>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4" name="Shape 2"/>
          <p:cNvSpPr/>
          <p:nvPr/>
        </p:nvSpPr>
        <p:spPr>
          <a:xfrm>
            <a:off x="548640" y="1097280"/>
            <a:ext cx="73152" cy="1097280"/>
          </a:xfrm>
          <a:prstGeom prst="rect">
            <a:avLst/>
          </a:prstGeom>
          <a:solidFill>
            <a:srgbClr val="2C5F2D"/>
          </a:solidFill>
          <a:ln/>
        </p:spPr>
        <p:txBody>
          <a:bodyPr/>
          <a:lstStyle/>
          <a:p>
            <a:endParaRPr lang="en-US"/>
          </a:p>
        </p:txBody>
      </p:sp>
      <p:sp>
        <p:nvSpPr>
          <p:cNvPr id="5" name="Shape 3"/>
          <p:cNvSpPr/>
          <p:nvPr/>
        </p:nvSpPr>
        <p:spPr>
          <a:xfrm>
            <a:off x="777240" y="1234440"/>
            <a:ext cx="502920" cy="502920"/>
          </a:xfrm>
          <a:prstGeom prst="ellipse">
            <a:avLst/>
          </a:prstGeom>
          <a:solidFill>
            <a:srgbClr val="2C5F2D"/>
          </a:solidFill>
          <a:ln/>
        </p:spPr>
        <p:txBody>
          <a:bodyPr/>
          <a:lstStyle/>
          <a:p>
            <a:endParaRPr lang="en-US"/>
          </a:p>
        </p:txBody>
      </p:sp>
      <p:sp>
        <p:nvSpPr>
          <p:cNvPr id="6" name="Text 4"/>
          <p:cNvSpPr/>
          <p:nvPr/>
        </p:nvSpPr>
        <p:spPr>
          <a:xfrm>
            <a:off x="777240" y="123444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a:t>
            </a:r>
            <a:endParaRPr lang="en-US" sz="2000" dirty="0"/>
          </a:p>
        </p:txBody>
      </p:sp>
      <p:sp>
        <p:nvSpPr>
          <p:cNvPr id="7" name="Text 5"/>
          <p:cNvSpPr/>
          <p:nvPr/>
        </p:nvSpPr>
        <p:spPr>
          <a:xfrm>
            <a:off x="1463040" y="1170432"/>
            <a:ext cx="6858000" cy="320040"/>
          </a:xfrm>
          <a:prstGeom prst="rect">
            <a:avLst/>
          </a:prstGeom>
          <a:noFill/>
          <a:ln/>
        </p:spPr>
        <p:txBody>
          <a:bodyPr wrap="square" lIns="0" tIns="0" rIns="0" bIns="0" rtlCol="0" anchor="ctr"/>
          <a:lstStyle/>
          <a:p>
            <a:pPr marL="0" indent="0">
              <a:buNone/>
            </a:pPr>
            <a:r>
              <a:rPr lang="en-US" sz="1500" b="1" dirty="0">
                <a:solidFill>
                  <a:srgbClr val="1E3A5F"/>
                </a:solidFill>
                <a:latin typeface="Georgia" pitchFamily="34" charset="0"/>
                <a:ea typeface="Georgia" pitchFamily="34" charset="-122"/>
                <a:cs typeface="Georgia" pitchFamily="34" charset="-120"/>
              </a:rPr>
              <a:t>Decide on Data Ownership &amp; Control</a:t>
            </a:r>
            <a:endParaRPr lang="en-US" sz="1500" dirty="0"/>
          </a:p>
        </p:txBody>
      </p:sp>
      <p:sp>
        <p:nvSpPr>
          <p:cNvPr id="8" name="Text 6"/>
          <p:cNvSpPr/>
          <p:nvPr/>
        </p:nvSpPr>
        <p:spPr>
          <a:xfrm>
            <a:off x="1463040" y="1508760"/>
            <a:ext cx="6858000" cy="640080"/>
          </a:xfrm>
          <a:prstGeom prst="rect">
            <a:avLst/>
          </a:prstGeom>
          <a:noFill/>
          <a:ln/>
        </p:spPr>
        <p:txBody>
          <a:bodyPr wrap="square" lIns="0" tIns="0" rIns="0" bIns="0" rtlCol="0" anchor="ctr"/>
          <a:lstStyle/>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Determine whether the Commission or schools will control assessment data</a:t>
            </a:r>
            <a:endParaRPr lang="en-US" sz="1100" dirty="0"/>
          </a:p>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Develop MOUs and data sharing agreements to ensure timely access</a:t>
            </a:r>
            <a:endParaRPr lang="en-US" sz="1100" dirty="0"/>
          </a:p>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Ensure MOUs are specific enough for student-level, assessment, and demographic data</a:t>
            </a:r>
            <a:endParaRPr lang="en-US" sz="1100" dirty="0"/>
          </a:p>
        </p:txBody>
      </p:sp>
      <p:sp>
        <p:nvSpPr>
          <p:cNvPr id="9" name="Shape 7"/>
          <p:cNvSpPr/>
          <p:nvPr/>
        </p:nvSpPr>
        <p:spPr>
          <a:xfrm>
            <a:off x="548640" y="2377440"/>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8"/>
          <p:cNvSpPr/>
          <p:nvPr/>
        </p:nvSpPr>
        <p:spPr>
          <a:xfrm>
            <a:off x="548640" y="2377440"/>
            <a:ext cx="73152" cy="1097280"/>
          </a:xfrm>
          <a:prstGeom prst="rect">
            <a:avLst/>
          </a:prstGeom>
          <a:solidFill>
            <a:srgbClr val="1E3A5F"/>
          </a:solidFill>
          <a:ln/>
        </p:spPr>
        <p:txBody>
          <a:bodyPr/>
          <a:lstStyle/>
          <a:p>
            <a:endParaRPr lang="en-US"/>
          </a:p>
        </p:txBody>
      </p:sp>
      <p:sp>
        <p:nvSpPr>
          <p:cNvPr id="11" name="Shape 9"/>
          <p:cNvSpPr/>
          <p:nvPr/>
        </p:nvSpPr>
        <p:spPr>
          <a:xfrm>
            <a:off x="777240" y="2514600"/>
            <a:ext cx="502920" cy="502920"/>
          </a:xfrm>
          <a:prstGeom prst="ellipse">
            <a:avLst/>
          </a:prstGeom>
          <a:solidFill>
            <a:srgbClr val="1E3A5F"/>
          </a:solidFill>
          <a:ln/>
        </p:spPr>
        <p:txBody>
          <a:bodyPr/>
          <a:lstStyle/>
          <a:p>
            <a:endParaRPr lang="en-US"/>
          </a:p>
        </p:txBody>
      </p:sp>
      <p:sp>
        <p:nvSpPr>
          <p:cNvPr id="12" name="Text 10"/>
          <p:cNvSpPr/>
          <p:nvPr/>
        </p:nvSpPr>
        <p:spPr>
          <a:xfrm>
            <a:off x="777240" y="251460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2</a:t>
            </a:r>
            <a:endParaRPr lang="en-US" sz="2000" dirty="0"/>
          </a:p>
        </p:txBody>
      </p:sp>
      <p:sp>
        <p:nvSpPr>
          <p:cNvPr id="13" name="Text 11"/>
          <p:cNvSpPr/>
          <p:nvPr/>
        </p:nvSpPr>
        <p:spPr>
          <a:xfrm>
            <a:off x="1463040" y="2450592"/>
            <a:ext cx="6858000" cy="320040"/>
          </a:xfrm>
          <a:prstGeom prst="rect">
            <a:avLst/>
          </a:prstGeom>
          <a:noFill/>
          <a:ln/>
        </p:spPr>
        <p:txBody>
          <a:bodyPr wrap="square" lIns="0" tIns="0" rIns="0" bIns="0" rtlCol="0" anchor="ctr"/>
          <a:lstStyle/>
          <a:p>
            <a:pPr marL="0" indent="0">
              <a:buNone/>
            </a:pPr>
            <a:r>
              <a:rPr lang="en-US" sz="1500" b="1" dirty="0">
                <a:solidFill>
                  <a:srgbClr val="1E3A5F"/>
                </a:solidFill>
                <a:latin typeface="Georgia" pitchFamily="34" charset="0"/>
                <a:ea typeface="Georgia" pitchFamily="34" charset="-122"/>
                <a:cs typeface="Georgia" pitchFamily="34" charset="-120"/>
              </a:rPr>
              <a:t>Establish Verification &amp; Administration Processes</a:t>
            </a:r>
            <a:endParaRPr lang="en-US" sz="1500" dirty="0"/>
          </a:p>
        </p:txBody>
      </p:sp>
      <p:sp>
        <p:nvSpPr>
          <p:cNvPr id="14" name="Text 12"/>
          <p:cNvSpPr/>
          <p:nvPr/>
        </p:nvSpPr>
        <p:spPr>
          <a:xfrm>
            <a:off x="1463040" y="2788920"/>
            <a:ext cx="6858000" cy="640080"/>
          </a:xfrm>
          <a:prstGeom prst="rect">
            <a:avLst/>
          </a:prstGeom>
          <a:noFill/>
          <a:ln/>
        </p:spPr>
        <p:txBody>
          <a:bodyPr wrap="square" lIns="0" tIns="0" rIns="0" bIns="0" rtlCol="0" anchor="ctr"/>
          <a:lstStyle/>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Create processes for accuracy verification of school-submitted analyses</a:t>
            </a:r>
            <a:endParaRPr lang="en-US" sz="1100" dirty="0"/>
          </a:p>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Define expectations for participation rates and assessment administration</a:t>
            </a:r>
            <a:endParaRPr lang="en-US" sz="1100" dirty="0"/>
          </a:p>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Consider periodic audits or validation checks for school-produced reports</a:t>
            </a:r>
            <a:endParaRPr lang="en-US" sz="1100" dirty="0"/>
          </a:p>
        </p:txBody>
      </p:sp>
      <p:sp>
        <p:nvSpPr>
          <p:cNvPr id="15" name="Shape 13"/>
          <p:cNvSpPr/>
          <p:nvPr/>
        </p:nvSpPr>
        <p:spPr>
          <a:xfrm>
            <a:off x="548640" y="3657600"/>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548640" y="3657600"/>
            <a:ext cx="73152" cy="1097280"/>
          </a:xfrm>
          <a:prstGeom prst="rect">
            <a:avLst/>
          </a:prstGeom>
          <a:solidFill>
            <a:srgbClr val="C9A84C"/>
          </a:solidFill>
          <a:ln/>
        </p:spPr>
        <p:txBody>
          <a:bodyPr/>
          <a:lstStyle/>
          <a:p>
            <a:endParaRPr lang="en-US"/>
          </a:p>
        </p:txBody>
      </p:sp>
      <p:sp>
        <p:nvSpPr>
          <p:cNvPr id="17" name="Shape 15"/>
          <p:cNvSpPr/>
          <p:nvPr/>
        </p:nvSpPr>
        <p:spPr>
          <a:xfrm>
            <a:off x="777240" y="3794760"/>
            <a:ext cx="502920" cy="502920"/>
          </a:xfrm>
          <a:prstGeom prst="ellipse">
            <a:avLst/>
          </a:prstGeom>
          <a:solidFill>
            <a:srgbClr val="C9A84C"/>
          </a:solidFill>
          <a:ln/>
        </p:spPr>
        <p:txBody>
          <a:bodyPr/>
          <a:lstStyle/>
          <a:p>
            <a:endParaRPr lang="en-US"/>
          </a:p>
        </p:txBody>
      </p:sp>
      <p:sp>
        <p:nvSpPr>
          <p:cNvPr id="18" name="Text 16"/>
          <p:cNvSpPr/>
          <p:nvPr/>
        </p:nvSpPr>
        <p:spPr>
          <a:xfrm>
            <a:off x="777240" y="379476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3</a:t>
            </a:r>
            <a:endParaRPr lang="en-US" sz="2000" dirty="0"/>
          </a:p>
        </p:txBody>
      </p:sp>
      <p:sp>
        <p:nvSpPr>
          <p:cNvPr id="19" name="Text 17"/>
          <p:cNvSpPr/>
          <p:nvPr/>
        </p:nvSpPr>
        <p:spPr>
          <a:xfrm>
            <a:off x="1463040" y="3730752"/>
            <a:ext cx="6858000" cy="320040"/>
          </a:xfrm>
          <a:prstGeom prst="rect">
            <a:avLst/>
          </a:prstGeom>
          <a:noFill/>
          <a:ln/>
        </p:spPr>
        <p:txBody>
          <a:bodyPr wrap="square" lIns="0" tIns="0" rIns="0" bIns="0" rtlCol="0" anchor="ctr"/>
          <a:lstStyle/>
          <a:p>
            <a:pPr marL="0" indent="0">
              <a:buNone/>
            </a:pPr>
            <a:r>
              <a:rPr lang="en-US" sz="1500" b="1" dirty="0">
                <a:solidFill>
                  <a:srgbClr val="1E3A5F"/>
                </a:solidFill>
                <a:latin typeface="Georgia" pitchFamily="34" charset="0"/>
                <a:ea typeface="Georgia" pitchFamily="34" charset="-122"/>
                <a:cs typeface="Georgia" pitchFamily="34" charset="-120"/>
              </a:rPr>
              <a:t>Seek Legal Clarification</a:t>
            </a:r>
            <a:endParaRPr lang="en-US" sz="1500" dirty="0"/>
          </a:p>
        </p:txBody>
      </p:sp>
      <p:sp>
        <p:nvSpPr>
          <p:cNvPr id="20" name="Text 18"/>
          <p:cNvSpPr/>
          <p:nvPr/>
        </p:nvSpPr>
        <p:spPr>
          <a:xfrm>
            <a:off x="1463040" y="4069080"/>
            <a:ext cx="6858000" cy="640080"/>
          </a:xfrm>
          <a:prstGeom prst="rect">
            <a:avLst/>
          </a:prstGeom>
          <a:noFill/>
          <a:ln/>
        </p:spPr>
        <p:txBody>
          <a:bodyPr wrap="square" lIns="0" tIns="0" rIns="0" bIns="0" rtlCol="0" anchor="ctr"/>
          <a:lstStyle/>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Confirm who is responsible for proposing and developing the performance framework</a:t>
            </a:r>
            <a:endParaRPr lang="en-US" sz="1100" dirty="0"/>
          </a:p>
          <a:p>
            <a:pPr marL="342900" indent="-342900">
              <a:spcAft>
                <a:spcPts val="200"/>
              </a:spcAft>
              <a:buSzPct val="100000"/>
              <a:buChar char="•"/>
            </a:pPr>
            <a:r>
              <a:rPr lang="en-US" sz="1100" dirty="0">
                <a:solidFill>
                  <a:srgbClr val="2D3436"/>
                </a:solidFill>
                <a:latin typeface="Calibri" pitchFamily="34" charset="0"/>
                <a:ea typeface="Calibri" pitchFamily="34" charset="-122"/>
                <a:cs typeface="Calibri" pitchFamily="34" charset="-120"/>
              </a:rPr>
              <a:t>Clarify the interplay between MCA 20-11-117(2) and (3)(a)</a:t>
            </a:r>
            <a:endParaRPr lang="en-US" sz="1100" dirty="0"/>
          </a:p>
        </p:txBody>
      </p:sp>
      <p:sp>
        <p:nvSpPr>
          <p:cNvPr id="21" name="Text 19"/>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22" name="Text 20"/>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1E3A5F"/>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Summary</a:t>
            </a:r>
            <a:endParaRPr lang="en-US" sz="3600" dirty="0"/>
          </a:p>
        </p:txBody>
      </p:sp>
      <p:sp>
        <p:nvSpPr>
          <p:cNvPr id="3" name="Shape 1"/>
          <p:cNvSpPr/>
          <p:nvPr/>
        </p:nvSpPr>
        <p:spPr>
          <a:xfrm>
            <a:off x="548640" y="1188720"/>
            <a:ext cx="8046720" cy="548640"/>
          </a:xfrm>
          <a:prstGeom prst="rect">
            <a:avLst/>
          </a:prstGeom>
          <a:solidFill>
            <a:srgbClr val="FFFFFF">
              <a:alpha val="92000"/>
            </a:srgbClr>
          </a:solidFill>
          <a:ln/>
        </p:spPr>
        <p:txBody>
          <a:bodyPr/>
          <a:lstStyle/>
          <a:p>
            <a:endParaRPr lang="en-US"/>
          </a:p>
        </p:txBody>
      </p:sp>
      <p:sp>
        <p:nvSpPr>
          <p:cNvPr id="4" name="Shape 2"/>
          <p:cNvSpPr/>
          <p:nvPr/>
        </p:nvSpPr>
        <p:spPr>
          <a:xfrm>
            <a:off x="548640" y="1188720"/>
            <a:ext cx="73152" cy="548640"/>
          </a:xfrm>
          <a:prstGeom prst="rect">
            <a:avLst/>
          </a:prstGeom>
          <a:solidFill>
            <a:srgbClr val="C9A84C"/>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822960" y="1298448"/>
            <a:ext cx="274320" cy="274320"/>
          </a:xfrm>
          <a:prstGeom prst="rect">
            <a:avLst/>
          </a:prstGeom>
          <a:solidFill>
            <a:srgbClr val="1E3A5F"/>
          </a:solidFill>
        </p:spPr>
      </p:pic>
      <p:sp>
        <p:nvSpPr>
          <p:cNvPr id="6" name="Text 3"/>
          <p:cNvSpPr/>
          <p:nvPr/>
        </p:nvSpPr>
        <p:spPr>
          <a:xfrm>
            <a:off x="1280160" y="1234440"/>
            <a:ext cx="7132320" cy="457200"/>
          </a:xfrm>
          <a:prstGeom prst="rect">
            <a:avLst/>
          </a:prstGeom>
          <a:noFill/>
          <a:ln/>
        </p:spPr>
        <p:txBody>
          <a:bodyPr wrap="square" lIns="0" tIns="0" rIns="0" bIns="0" rtlCol="0" anchor="ctr"/>
          <a:lstStyle/>
          <a:p>
            <a:pPr marL="0" indent="0">
              <a:buNone/>
            </a:pPr>
            <a:r>
              <a:rPr lang="en-US" sz="1300" dirty="0">
                <a:latin typeface="Calibri" pitchFamily="34" charset="0"/>
                <a:ea typeface="Calibri" pitchFamily="34" charset="-122"/>
                <a:cs typeface="Calibri" pitchFamily="34" charset="-120"/>
              </a:rPr>
              <a:t>Four assessments recommended for approval: NWEA MAP Growth, </a:t>
            </a:r>
            <a:r>
              <a:rPr lang="en-US" sz="1300" dirty="0" err="1">
                <a:latin typeface="Calibri" pitchFamily="34" charset="0"/>
                <a:ea typeface="Calibri" pitchFamily="34" charset="-122"/>
                <a:cs typeface="Calibri" pitchFamily="34" charset="-120"/>
              </a:rPr>
              <a:t>iReady</a:t>
            </a:r>
            <a:r>
              <a:rPr lang="en-US" sz="1300" dirty="0">
                <a:latin typeface="Calibri" pitchFamily="34" charset="0"/>
                <a:ea typeface="Calibri" pitchFamily="34" charset="-122"/>
                <a:cs typeface="Calibri" pitchFamily="34" charset="-120"/>
              </a:rPr>
              <a:t> Diagnostic/Inform, MAST, and ACT/preACT</a:t>
            </a:r>
            <a:endParaRPr lang="en-US" sz="1300" dirty="0"/>
          </a:p>
        </p:txBody>
      </p:sp>
      <p:sp>
        <p:nvSpPr>
          <p:cNvPr id="7" name="Shape 4"/>
          <p:cNvSpPr/>
          <p:nvPr/>
        </p:nvSpPr>
        <p:spPr>
          <a:xfrm>
            <a:off x="548640" y="1874520"/>
            <a:ext cx="8046720" cy="548640"/>
          </a:xfrm>
          <a:prstGeom prst="rect">
            <a:avLst/>
          </a:prstGeom>
          <a:solidFill>
            <a:srgbClr val="FFFFFF">
              <a:alpha val="92000"/>
            </a:srgbClr>
          </a:solidFill>
          <a:ln/>
        </p:spPr>
        <p:txBody>
          <a:bodyPr/>
          <a:lstStyle/>
          <a:p>
            <a:endParaRPr lang="en-US"/>
          </a:p>
        </p:txBody>
      </p:sp>
      <p:sp>
        <p:nvSpPr>
          <p:cNvPr id="8" name="Shape 5"/>
          <p:cNvSpPr/>
          <p:nvPr/>
        </p:nvSpPr>
        <p:spPr>
          <a:xfrm>
            <a:off x="548640" y="1874520"/>
            <a:ext cx="73152" cy="548640"/>
          </a:xfrm>
          <a:prstGeom prst="rect">
            <a:avLst/>
          </a:prstGeom>
          <a:solidFill>
            <a:srgbClr val="C9A84C"/>
          </a:solidFill>
          <a:ln/>
        </p:spPr>
        <p:txBody>
          <a:bodyPr/>
          <a:lstStyle/>
          <a:p>
            <a:endParaRPr lang="en-US"/>
          </a:p>
        </p:txBody>
      </p:sp>
      <p:pic>
        <p:nvPicPr>
          <p:cNvPr id="9" name="Image 1" descr="preencoded.png"/>
          <p:cNvPicPr>
            <a:picLocks noChangeAspect="1"/>
          </p:cNvPicPr>
          <p:nvPr/>
        </p:nvPicPr>
        <p:blipFill>
          <a:blip r:embed="rId3"/>
          <a:stretch>
            <a:fillRect/>
          </a:stretch>
        </p:blipFill>
        <p:spPr>
          <a:xfrm>
            <a:off x="822960" y="1984248"/>
            <a:ext cx="274320" cy="274320"/>
          </a:xfrm>
          <a:prstGeom prst="rect">
            <a:avLst/>
          </a:prstGeom>
          <a:solidFill>
            <a:srgbClr val="1E3A5F"/>
          </a:solidFill>
        </p:spPr>
      </p:pic>
      <p:sp>
        <p:nvSpPr>
          <p:cNvPr id="10" name="Text 6"/>
          <p:cNvSpPr/>
          <p:nvPr/>
        </p:nvSpPr>
        <p:spPr>
          <a:xfrm>
            <a:off x="1280160" y="1920240"/>
            <a:ext cx="7132320" cy="457200"/>
          </a:xfrm>
          <a:prstGeom prst="rect">
            <a:avLst/>
          </a:prstGeom>
          <a:noFill/>
          <a:ln/>
        </p:spPr>
        <p:txBody>
          <a:bodyPr wrap="square" lIns="0" tIns="0" rIns="0" bIns="0" rtlCol="0" anchor="ctr"/>
          <a:lstStyle/>
          <a:p>
            <a:pPr marL="0" indent="0">
              <a:buNone/>
            </a:pPr>
            <a:r>
              <a:rPr lang="en-US" sz="1300" dirty="0">
                <a:latin typeface="Calibri" pitchFamily="34" charset="0"/>
                <a:ea typeface="Calibri" pitchFamily="34" charset="-122"/>
                <a:cs typeface="Calibri" pitchFamily="34" charset="-120"/>
              </a:rPr>
              <a:t>Practical checklist and decision matrix developed for evaluating alternative assessment proposals</a:t>
            </a:r>
            <a:endParaRPr lang="en-US" sz="1300" dirty="0"/>
          </a:p>
        </p:txBody>
      </p:sp>
      <p:sp>
        <p:nvSpPr>
          <p:cNvPr id="11" name="Shape 7"/>
          <p:cNvSpPr/>
          <p:nvPr/>
        </p:nvSpPr>
        <p:spPr>
          <a:xfrm>
            <a:off x="548640" y="2560320"/>
            <a:ext cx="8046720" cy="548640"/>
          </a:xfrm>
          <a:prstGeom prst="rect">
            <a:avLst/>
          </a:prstGeom>
          <a:solidFill>
            <a:srgbClr val="FFFFFF">
              <a:alpha val="92000"/>
            </a:srgbClr>
          </a:solidFill>
          <a:ln/>
        </p:spPr>
        <p:txBody>
          <a:bodyPr/>
          <a:lstStyle/>
          <a:p>
            <a:endParaRPr lang="en-US"/>
          </a:p>
        </p:txBody>
      </p:sp>
      <p:sp>
        <p:nvSpPr>
          <p:cNvPr id="12" name="Shape 8"/>
          <p:cNvSpPr/>
          <p:nvPr/>
        </p:nvSpPr>
        <p:spPr>
          <a:xfrm>
            <a:off x="548640" y="2560320"/>
            <a:ext cx="73152" cy="548640"/>
          </a:xfrm>
          <a:prstGeom prst="rect">
            <a:avLst/>
          </a:prstGeom>
          <a:solidFill>
            <a:srgbClr val="C9A84C"/>
          </a:solidFill>
          <a:ln/>
        </p:spPr>
        <p:txBody>
          <a:bodyPr/>
          <a:lstStyle/>
          <a:p>
            <a:endParaRPr lang="en-US"/>
          </a:p>
        </p:txBody>
      </p:sp>
      <p:pic>
        <p:nvPicPr>
          <p:cNvPr id="13" name="Image 2" descr="preencoded.png"/>
          <p:cNvPicPr>
            <a:picLocks noChangeAspect="1"/>
          </p:cNvPicPr>
          <p:nvPr/>
        </p:nvPicPr>
        <p:blipFill>
          <a:blip r:embed="rId3"/>
          <a:stretch>
            <a:fillRect/>
          </a:stretch>
        </p:blipFill>
        <p:spPr>
          <a:xfrm>
            <a:off x="822960" y="2670048"/>
            <a:ext cx="274320" cy="274320"/>
          </a:xfrm>
          <a:prstGeom prst="rect">
            <a:avLst/>
          </a:prstGeom>
          <a:solidFill>
            <a:srgbClr val="1E3A5F"/>
          </a:solidFill>
        </p:spPr>
      </p:pic>
      <p:sp>
        <p:nvSpPr>
          <p:cNvPr id="14" name="Text 9"/>
          <p:cNvSpPr/>
          <p:nvPr/>
        </p:nvSpPr>
        <p:spPr>
          <a:xfrm>
            <a:off x="1280160" y="2606040"/>
            <a:ext cx="7132320" cy="457200"/>
          </a:xfrm>
          <a:prstGeom prst="rect">
            <a:avLst/>
          </a:prstGeom>
          <a:noFill/>
          <a:ln/>
        </p:spPr>
        <p:txBody>
          <a:bodyPr wrap="square" lIns="0" tIns="0" rIns="0" bIns="0" rtlCol="0" anchor="ctr"/>
          <a:lstStyle/>
          <a:p>
            <a:pPr marL="0" indent="0">
              <a:buNone/>
            </a:pPr>
            <a:r>
              <a:rPr lang="en-US" sz="1300" dirty="0">
                <a:latin typeface="Calibri" pitchFamily="34" charset="0"/>
                <a:ea typeface="Calibri" pitchFamily="34" charset="-122"/>
                <a:cs typeface="Calibri" pitchFamily="34" charset="-120"/>
              </a:rPr>
              <a:t>Schools retain flexibility to propose assessments; the Commission ensures statutory compliance</a:t>
            </a:r>
            <a:endParaRPr lang="en-US" sz="1300" dirty="0"/>
          </a:p>
        </p:txBody>
      </p:sp>
      <p:sp>
        <p:nvSpPr>
          <p:cNvPr id="15" name="Shape 10"/>
          <p:cNvSpPr/>
          <p:nvPr/>
        </p:nvSpPr>
        <p:spPr>
          <a:xfrm>
            <a:off x="548640" y="3246120"/>
            <a:ext cx="8046720" cy="548640"/>
          </a:xfrm>
          <a:prstGeom prst="rect">
            <a:avLst/>
          </a:prstGeom>
          <a:solidFill>
            <a:srgbClr val="FFFFFF">
              <a:alpha val="92000"/>
            </a:srgbClr>
          </a:solidFill>
          <a:ln/>
        </p:spPr>
        <p:txBody>
          <a:bodyPr/>
          <a:lstStyle/>
          <a:p>
            <a:endParaRPr lang="en-US"/>
          </a:p>
        </p:txBody>
      </p:sp>
      <p:sp>
        <p:nvSpPr>
          <p:cNvPr id="16" name="Shape 11"/>
          <p:cNvSpPr/>
          <p:nvPr/>
        </p:nvSpPr>
        <p:spPr>
          <a:xfrm>
            <a:off x="548640" y="3246120"/>
            <a:ext cx="73152" cy="548640"/>
          </a:xfrm>
          <a:prstGeom prst="rect">
            <a:avLst/>
          </a:prstGeom>
          <a:solidFill>
            <a:srgbClr val="C9A84C"/>
          </a:solidFill>
          <a:ln/>
        </p:spPr>
        <p:txBody>
          <a:bodyPr/>
          <a:lstStyle/>
          <a:p>
            <a:endParaRPr lang="en-US"/>
          </a:p>
        </p:txBody>
      </p:sp>
      <p:pic>
        <p:nvPicPr>
          <p:cNvPr id="17" name="Image 3" descr="preencoded.png"/>
          <p:cNvPicPr>
            <a:picLocks noChangeAspect="1"/>
          </p:cNvPicPr>
          <p:nvPr/>
        </p:nvPicPr>
        <p:blipFill>
          <a:blip r:embed="rId3"/>
          <a:stretch>
            <a:fillRect/>
          </a:stretch>
        </p:blipFill>
        <p:spPr>
          <a:xfrm>
            <a:off x="822960" y="3355848"/>
            <a:ext cx="274320" cy="274320"/>
          </a:xfrm>
          <a:prstGeom prst="rect">
            <a:avLst/>
          </a:prstGeom>
          <a:solidFill>
            <a:schemeClr val="tx2"/>
          </a:solidFill>
        </p:spPr>
      </p:pic>
      <p:sp>
        <p:nvSpPr>
          <p:cNvPr id="18" name="Text 12"/>
          <p:cNvSpPr/>
          <p:nvPr/>
        </p:nvSpPr>
        <p:spPr>
          <a:xfrm>
            <a:off x="1280160" y="3291840"/>
            <a:ext cx="7132320" cy="457200"/>
          </a:xfrm>
          <a:prstGeom prst="rect">
            <a:avLst/>
          </a:prstGeom>
          <a:noFill/>
          <a:ln/>
        </p:spPr>
        <p:txBody>
          <a:bodyPr wrap="square" lIns="0" tIns="0" rIns="0" bIns="0" rtlCol="0" anchor="ctr"/>
          <a:lstStyle/>
          <a:p>
            <a:pPr marL="0" indent="0">
              <a:buNone/>
            </a:pPr>
            <a:r>
              <a:rPr lang="en-US" sz="1300" dirty="0">
                <a:latin typeface="Calibri" pitchFamily="34" charset="0"/>
                <a:ea typeface="Calibri" pitchFamily="34" charset="-122"/>
                <a:cs typeface="Calibri" pitchFamily="34" charset="-120"/>
              </a:rPr>
              <a:t>Key next steps include data ownership decisions, MOU development, and seeking legal clarification</a:t>
            </a:r>
            <a:endParaRPr lang="en-US" sz="1300" dirty="0"/>
          </a:p>
        </p:txBody>
      </p:sp>
      <p:sp>
        <p:nvSpPr>
          <p:cNvPr id="19" name="Shape 13"/>
          <p:cNvSpPr/>
          <p:nvPr/>
        </p:nvSpPr>
        <p:spPr>
          <a:xfrm>
            <a:off x="548640" y="3931920"/>
            <a:ext cx="8046720" cy="548640"/>
          </a:xfrm>
          <a:prstGeom prst="rect">
            <a:avLst/>
          </a:prstGeom>
          <a:solidFill>
            <a:srgbClr val="FFFFFF">
              <a:alpha val="92000"/>
            </a:srgbClr>
          </a:solidFill>
          <a:ln/>
        </p:spPr>
        <p:txBody>
          <a:bodyPr/>
          <a:lstStyle/>
          <a:p>
            <a:endParaRPr lang="en-US"/>
          </a:p>
        </p:txBody>
      </p:sp>
      <p:sp>
        <p:nvSpPr>
          <p:cNvPr id="20" name="Shape 14"/>
          <p:cNvSpPr/>
          <p:nvPr/>
        </p:nvSpPr>
        <p:spPr>
          <a:xfrm>
            <a:off x="548640" y="3931920"/>
            <a:ext cx="73152" cy="548640"/>
          </a:xfrm>
          <a:prstGeom prst="rect">
            <a:avLst/>
          </a:prstGeom>
          <a:solidFill>
            <a:srgbClr val="C9A84C"/>
          </a:solidFill>
          <a:ln/>
        </p:spPr>
        <p:txBody>
          <a:bodyPr/>
          <a:lstStyle/>
          <a:p>
            <a:endParaRPr lang="en-US"/>
          </a:p>
        </p:txBody>
      </p:sp>
      <p:pic>
        <p:nvPicPr>
          <p:cNvPr id="21" name="Image 4" descr="preencoded.png"/>
          <p:cNvPicPr>
            <a:picLocks noChangeAspect="1"/>
          </p:cNvPicPr>
          <p:nvPr/>
        </p:nvPicPr>
        <p:blipFill>
          <a:blip r:embed="rId3"/>
          <a:stretch>
            <a:fillRect/>
          </a:stretch>
        </p:blipFill>
        <p:spPr>
          <a:xfrm>
            <a:off x="822960" y="4041648"/>
            <a:ext cx="274320" cy="274320"/>
          </a:xfrm>
          <a:prstGeom prst="rect">
            <a:avLst/>
          </a:prstGeom>
          <a:solidFill>
            <a:schemeClr val="tx2"/>
          </a:solidFill>
        </p:spPr>
      </p:pic>
      <p:sp>
        <p:nvSpPr>
          <p:cNvPr id="22" name="Text 15"/>
          <p:cNvSpPr/>
          <p:nvPr/>
        </p:nvSpPr>
        <p:spPr>
          <a:xfrm>
            <a:off x="1280160" y="3977640"/>
            <a:ext cx="7132320" cy="457200"/>
          </a:xfrm>
          <a:prstGeom prst="rect">
            <a:avLst/>
          </a:prstGeom>
          <a:noFill/>
          <a:ln/>
        </p:spPr>
        <p:txBody>
          <a:bodyPr wrap="square" lIns="0" tIns="0" rIns="0" bIns="0" rtlCol="0" anchor="ctr"/>
          <a:lstStyle/>
          <a:p>
            <a:pPr marL="0" indent="0">
              <a:buNone/>
            </a:pPr>
            <a:r>
              <a:rPr lang="en-US" sz="1300" dirty="0">
                <a:latin typeface="Calibri" pitchFamily="34" charset="0"/>
                <a:ea typeface="Calibri" pitchFamily="34" charset="-122"/>
                <a:cs typeface="Calibri" pitchFamily="34" charset="-120"/>
              </a:rPr>
              <a:t>Assessment system must support valid, reliable measures of proficiency, growth, and subgroup equity</a:t>
            </a:r>
            <a:endParaRPr lang="en-US" sz="1300" dirty="0"/>
          </a:p>
        </p:txBody>
      </p:sp>
      <p:sp>
        <p:nvSpPr>
          <p:cNvPr id="23" name="Shape 16"/>
          <p:cNvSpPr/>
          <p:nvPr/>
        </p:nvSpPr>
        <p:spPr>
          <a:xfrm>
            <a:off x="0" y="4960620"/>
            <a:ext cx="9144000" cy="182880"/>
          </a:xfrm>
          <a:prstGeom prst="rect">
            <a:avLst/>
          </a:prstGeom>
          <a:solidFill>
            <a:srgbClr val="2C5F2D"/>
          </a:solidFill>
          <a:ln/>
        </p:spPr>
        <p:txBody>
          <a:bodyPr/>
          <a:lstStyle/>
          <a:p>
            <a:endParaRPr lang="en-US"/>
          </a:p>
        </p:txBody>
      </p:sp>
      <p:sp>
        <p:nvSpPr>
          <p:cNvPr id="24" name="Text 17"/>
          <p:cNvSpPr/>
          <p:nvPr/>
        </p:nvSpPr>
        <p:spPr>
          <a:xfrm>
            <a:off x="8503920" y="4572000"/>
            <a:ext cx="457200" cy="320040"/>
          </a:xfrm>
          <a:prstGeom prst="rect">
            <a:avLst/>
          </a:prstGeom>
          <a:noFill/>
          <a:ln/>
        </p:spPr>
        <p:txBody>
          <a:bodyPr wrap="square" rtlCol="0" anchor="ctr"/>
          <a:lstStyle/>
          <a:p>
            <a:pPr marL="0" indent="0" algn="r">
              <a:buNone/>
            </a:pPr>
            <a:r>
              <a:rPr lang="en-US" sz="900" dirty="0">
                <a:solidFill>
                  <a:srgbClr val="F5F0E8"/>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1E3A5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C9A84C"/>
          </a:solidFill>
          <a:ln/>
        </p:spPr>
        <p:txBody>
          <a:bodyPr/>
          <a:lstStyle/>
          <a:p>
            <a:endParaRPr lang="en-US"/>
          </a:p>
        </p:txBody>
      </p:sp>
      <p:sp>
        <p:nvSpPr>
          <p:cNvPr id="3" name="Shape 1"/>
          <p:cNvSpPr/>
          <p:nvPr/>
        </p:nvSpPr>
        <p:spPr>
          <a:xfrm>
            <a:off x="109728" y="0"/>
            <a:ext cx="9034272" cy="73152"/>
          </a:xfrm>
          <a:prstGeom prst="rect">
            <a:avLst/>
          </a:prstGeom>
          <a:solidFill>
            <a:srgbClr val="2C5F2D"/>
          </a:solidFill>
          <a:ln/>
        </p:spPr>
        <p:txBody>
          <a:bodyPr/>
          <a:lstStyle/>
          <a:p>
            <a:endParaRPr lang="en-US"/>
          </a:p>
        </p:txBody>
      </p:sp>
      <p:sp>
        <p:nvSpPr>
          <p:cNvPr id="4" name="Text 2"/>
          <p:cNvSpPr/>
          <p:nvPr/>
        </p:nvSpPr>
        <p:spPr>
          <a:xfrm>
            <a:off x="731520" y="1097280"/>
            <a:ext cx="7772400" cy="1828800"/>
          </a:xfrm>
          <a:prstGeom prst="rect">
            <a:avLst/>
          </a:prstGeom>
          <a:noFill/>
          <a:ln/>
        </p:spPr>
        <p:txBody>
          <a:bodyPr wrap="square" lIns="0" tIns="0" rIns="0" bIns="0" rtlCol="0" anchor="ctr"/>
          <a:lstStyle/>
          <a:p>
            <a:pPr marL="0" indent="0">
              <a:lnSpc>
                <a:spcPct val="115000"/>
              </a:lnSpc>
              <a:buNone/>
            </a:pPr>
            <a:r>
              <a:rPr lang="en-US" sz="4400" b="1" dirty="0">
                <a:solidFill>
                  <a:srgbClr val="FFFFFF"/>
                </a:solidFill>
                <a:latin typeface="Georgia" pitchFamily="34" charset="0"/>
                <a:ea typeface="Georgia" pitchFamily="34" charset="-122"/>
                <a:cs typeface="Georgia" pitchFamily="34" charset="-120"/>
              </a:rPr>
              <a:t>Questions &amp;</a:t>
            </a:r>
            <a:endParaRPr lang="en-US" sz="4400" dirty="0"/>
          </a:p>
          <a:p>
            <a:pPr marL="0" indent="0">
              <a:lnSpc>
                <a:spcPct val="115000"/>
              </a:lnSpc>
              <a:buNone/>
            </a:pPr>
            <a:r>
              <a:rPr lang="en-US" sz="4400" b="1" dirty="0">
                <a:solidFill>
                  <a:srgbClr val="FFFFFF"/>
                </a:solidFill>
                <a:latin typeface="Georgia" pitchFamily="34" charset="0"/>
                <a:ea typeface="Georgia" pitchFamily="34" charset="-122"/>
                <a:cs typeface="Georgia" pitchFamily="34" charset="-120"/>
              </a:rPr>
              <a:t>Discussion</a:t>
            </a:r>
            <a:endParaRPr lang="en-US" sz="4400" dirty="0"/>
          </a:p>
        </p:txBody>
      </p:sp>
      <p:sp>
        <p:nvSpPr>
          <p:cNvPr id="5" name="Shape 3"/>
          <p:cNvSpPr/>
          <p:nvPr/>
        </p:nvSpPr>
        <p:spPr>
          <a:xfrm>
            <a:off x="731520" y="3108960"/>
            <a:ext cx="2743200" cy="27432"/>
          </a:xfrm>
          <a:prstGeom prst="rect">
            <a:avLst/>
          </a:prstGeom>
          <a:solidFill>
            <a:srgbClr val="5A8F5C"/>
          </a:solidFill>
          <a:ln/>
        </p:spPr>
        <p:txBody>
          <a:bodyPr/>
          <a:lstStyle/>
          <a:p>
            <a:endParaRPr lang="en-US"/>
          </a:p>
        </p:txBody>
      </p:sp>
      <p:sp>
        <p:nvSpPr>
          <p:cNvPr id="6" name="Text 4"/>
          <p:cNvSpPr/>
          <p:nvPr/>
        </p:nvSpPr>
        <p:spPr>
          <a:xfrm>
            <a:off x="731520" y="3383280"/>
            <a:ext cx="7772400" cy="731520"/>
          </a:xfrm>
          <a:prstGeom prst="rect">
            <a:avLst/>
          </a:prstGeom>
          <a:noFill/>
          <a:ln/>
        </p:spPr>
        <p:txBody>
          <a:bodyPr wrap="square" lIns="0" tIns="0" rIns="0" bIns="0" rtlCol="0" anchor="ctr"/>
          <a:lstStyle/>
          <a:p>
            <a:pPr marL="0" indent="0">
              <a:buNone/>
            </a:pPr>
            <a:r>
              <a:rPr lang="en-US" sz="1400" dirty="0">
                <a:solidFill>
                  <a:srgbClr val="F5F0E8"/>
                </a:solidFill>
                <a:latin typeface="Calibri" pitchFamily="34" charset="0"/>
                <a:ea typeface="Calibri" pitchFamily="34" charset="-122"/>
                <a:cs typeface="Calibri" pitchFamily="34" charset="-120"/>
              </a:rPr>
              <a:t>Montana Community Choice Schools Commission</a:t>
            </a:r>
            <a:endParaRPr lang="en-US" sz="1400" dirty="0"/>
          </a:p>
          <a:p>
            <a:pPr marL="0" indent="0">
              <a:buNone/>
            </a:pPr>
            <a:r>
              <a:rPr lang="en-US" sz="1400" dirty="0">
                <a:solidFill>
                  <a:srgbClr val="F5F0E8"/>
                </a:solidFill>
                <a:latin typeface="Calibri" pitchFamily="34" charset="0"/>
                <a:ea typeface="Calibri" pitchFamily="34" charset="-122"/>
                <a:cs typeface="Calibri" pitchFamily="34" charset="-120"/>
              </a:rPr>
              <a:t>Assessment Recommendations Report</a:t>
            </a:r>
            <a:endParaRPr lang="en-US" sz="1400" dirty="0"/>
          </a:p>
        </p:txBody>
      </p:sp>
      <p:sp>
        <p:nvSpPr>
          <p:cNvPr id="7" name="Shape 5"/>
          <p:cNvSpPr/>
          <p:nvPr/>
        </p:nvSpPr>
        <p:spPr>
          <a:xfrm>
            <a:off x="0" y="4960620"/>
            <a:ext cx="9144000" cy="182880"/>
          </a:xfrm>
          <a:prstGeom prst="rect">
            <a:avLst/>
          </a:prstGeom>
          <a:solidFill>
            <a:srgbClr val="2C5F2D"/>
          </a:solidFill>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Introductions</a:t>
            </a:r>
            <a:endParaRPr lang="en-US" sz="3600" dirty="0"/>
          </a:p>
        </p:txBody>
      </p:sp>
      <p:sp>
        <p:nvSpPr>
          <p:cNvPr id="3" name="Shape 1"/>
          <p:cNvSpPr/>
          <p:nvPr/>
        </p:nvSpPr>
        <p:spPr>
          <a:xfrm>
            <a:off x="548640" y="1188720"/>
            <a:ext cx="3840480" cy="3108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4" name="Shape 2"/>
          <p:cNvSpPr/>
          <p:nvPr/>
        </p:nvSpPr>
        <p:spPr>
          <a:xfrm>
            <a:off x="548640" y="1188720"/>
            <a:ext cx="3840480" cy="54864"/>
          </a:xfrm>
          <a:prstGeom prst="rect">
            <a:avLst/>
          </a:prstGeom>
          <a:solidFill>
            <a:srgbClr val="2C5F2D"/>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822960" y="1463040"/>
            <a:ext cx="365760" cy="365760"/>
          </a:xfrm>
          <a:prstGeom prst="rect">
            <a:avLst/>
          </a:prstGeom>
        </p:spPr>
      </p:pic>
      <p:sp>
        <p:nvSpPr>
          <p:cNvPr id="6" name="Text 3"/>
          <p:cNvSpPr/>
          <p:nvPr/>
        </p:nvSpPr>
        <p:spPr>
          <a:xfrm>
            <a:off x="1325880" y="1463040"/>
            <a:ext cx="2743200" cy="411480"/>
          </a:xfrm>
          <a:prstGeom prst="rect">
            <a:avLst/>
          </a:prstGeom>
          <a:noFill/>
          <a:ln/>
        </p:spPr>
        <p:txBody>
          <a:bodyPr wrap="square" lIns="0" tIns="0" rIns="0" bIns="0" rtlCol="0" anchor="ctr"/>
          <a:lstStyle/>
          <a:p>
            <a:pPr marL="0" indent="0">
              <a:buNone/>
            </a:pPr>
            <a:r>
              <a:rPr lang="en-US" sz="1800" b="1" dirty="0">
                <a:solidFill>
                  <a:srgbClr val="1E3A5F"/>
                </a:solidFill>
                <a:latin typeface="Georgia" pitchFamily="34" charset="0"/>
                <a:ea typeface="Georgia" pitchFamily="34" charset="-122"/>
                <a:cs typeface="Georgia" pitchFamily="34" charset="-120"/>
              </a:rPr>
              <a:t>Presenters</a:t>
            </a:r>
            <a:endParaRPr lang="en-US" sz="1800" dirty="0"/>
          </a:p>
        </p:txBody>
      </p:sp>
      <p:sp>
        <p:nvSpPr>
          <p:cNvPr id="7" name="Text 4"/>
          <p:cNvSpPr/>
          <p:nvPr/>
        </p:nvSpPr>
        <p:spPr>
          <a:xfrm>
            <a:off x="822960" y="2057400"/>
            <a:ext cx="3291840" cy="914400"/>
          </a:xfrm>
          <a:prstGeom prst="rect">
            <a:avLst/>
          </a:prstGeom>
          <a:noFill/>
          <a:ln/>
        </p:spPr>
        <p:txBody>
          <a:bodyPr wrap="square" lIns="0" tIns="0" rIns="0" bIns="0" rtlCol="0" anchor="ctr"/>
          <a:lstStyle/>
          <a:p>
            <a:pPr marL="0" indent="0">
              <a:buNone/>
            </a:pPr>
            <a:r>
              <a:rPr lang="en-US" sz="1400" dirty="0">
                <a:solidFill>
                  <a:srgbClr val="2D3436"/>
                </a:solidFill>
                <a:latin typeface="Calibri" pitchFamily="34" charset="0"/>
                <a:ea typeface="Calibri" pitchFamily="34" charset="-122"/>
                <a:cs typeface="Calibri" pitchFamily="34" charset="-120"/>
              </a:rPr>
              <a:t>Joe Marr &amp; Bill Sullivan</a:t>
            </a:r>
          </a:p>
          <a:p>
            <a:pPr marL="0" indent="0">
              <a:buNone/>
            </a:pPr>
            <a:r>
              <a:rPr lang="en-US" sz="1400" dirty="0">
                <a:solidFill>
                  <a:srgbClr val="2D3436"/>
                </a:solidFill>
                <a:latin typeface="Calibri" pitchFamily="34" charset="0"/>
                <a:cs typeface="Calibri" pitchFamily="34" charset="-120"/>
              </a:rPr>
              <a:t>Co-Founders</a:t>
            </a:r>
          </a:p>
          <a:p>
            <a:pPr marL="0" indent="0">
              <a:buNone/>
            </a:pPr>
            <a:r>
              <a:rPr lang="en-US" sz="1400" dirty="0">
                <a:solidFill>
                  <a:srgbClr val="2D3436"/>
                </a:solidFill>
                <a:latin typeface="Calibri" pitchFamily="34" charset="0"/>
                <a:cs typeface="Calibri" pitchFamily="34" charset="-120"/>
              </a:rPr>
              <a:t>Solomon Research &amp; Analytics</a:t>
            </a:r>
          </a:p>
          <a:p>
            <a:pPr marL="0" indent="0">
              <a:buNone/>
            </a:pPr>
            <a:endParaRPr lang="en-US" sz="1400" dirty="0"/>
          </a:p>
        </p:txBody>
      </p:sp>
      <p:sp>
        <p:nvSpPr>
          <p:cNvPr id="8" name="Text 5"/>
          <p:cNvSpPr/>
          <p:nvPr/>
        </p:nvSpPr>
        <p:spPr>
          <a:xfrm>
            <a:off x="822960" y="2926080"/>
            <a:ext cx="3291840" cy="914400"/>
          </a:xfrm>
          <a:prstGeom prst="rect">
            <a:avLst/>
          </a:prstGeom>
          <a:noFill/>
          <a:ln/>
        </p:spPr>
        <p:txBody>
          <a:bodyPr wrap="square" lIns="0" tIns="0" rIns="0" bIns="0" rtlCol="0" anchor="ctr"/>
          <a:lstStyle/>
          <a:p>
            <a:pPr marL="0" indent="0">
              <a:buNone/>
            </a:pPr>
            <a:endParaRPr lang="en-US" sz="1200" dirty="0"/>
          </a:p>
        </p:txBody>
      </p:sp>
      <p:sp>
        <p:nvSpPr>
          <p:cNvPr id="9" name="Shape 6"/>
          <p:cNvSpPr/>
          <p:nvPr/>
        </p:nvSpPr>
        <p:spPr>
          <a:xfrm>
            <a:off x="4754880" y="1188720"/>
            <a:ext cx="3840480" cy="3108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4754880" y="1188720"/>
            <a:ext cx="3840480" cy="54864"/>
          </a:xfrm>
          <a:prstGeom prst="rect">
            <a:avLst/>
          </a:prstGeom>
          <a:solidFill>
            <a:srgbClr val="C9A84C"/>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5029200" y="1463040"/>
            <a:ext cx="365760" cy="365760"/>
          </a:xfrm>
          <a:prstGeom prst="rect">
            <a:avLst/>
          </a:prstGeom>
        </p:spPr>
      </p:pic>
      <p:sp>
        <p:nvSpPr>
          <p:cNvPr id="12" name="Text 8"/>
          <p:cNvSpPr/>
          <p:nvPr/>
        </p:nvSpPr>
        <p:spPr>
          <a:xfrm>
            <a:off x="5532120" y="1463040"/>
            <a:ext cx="2743200" cy="411480"/>
          </a:xfrm>
          <a:prstGeom prst="rect">
            <a:avLst/>
          </a:prstGeom>
          <a:noFill/>
          <a:ln/>
        </p:spPr>
        <p:txBody>
          <a:bodyPr wrap="square" lIns="0" tIns="0" rIns="0" bIns="0" rtlCol="0" anchor="ctr"/>
          <a:lstStyle/>
          <a:p>
            <a:pPr marL="0" indent="0">
              <a:buNone/>
            </a:pPr>
            <a:r>
              <a:rPr lang="en-US" sz="1800" b="1" dirty="0">
                <a:solidFill>
                  <a:srgbClr val="1E3A5F"/>
                </a:solidFill>
                <a:latin typeface="Georgia" pitchFamily="34" charset="0"/>
                <a:ea typeface="Georgia" pitchFamily="34" charset="-122"/>
                <a:cs typeface="Georgia" pitchFamily="34" charset="-120"/>
              </a:rPr>
              <a:t>Commission Members</a:t>
            </a:r>
            <a:endParaRPr lang="en-US" sz="1800" dirty="0"/>
          </a:p>
        </p:txBody>
      </p:sp>
      <p:sp>
        <p:nvSpPr>
          <p:cNvPr id="13" name="Text 9"/>
          <p:cNvSpPr/>
          <p:nvPr/>
        </p:nvSpPr>
        <p:spPr>
          <a:xfrm>
            <a:off x="5029200" y="2057400"/>
            <a:ext cx="3291840" cy="731520"/>
          </a:xfrm>
          <a:prstGeom prst="rect">
            <a:avLst/>
          </a:prstGeom>
          <a:noFill/>
          <a:ln/>
        </p:spPr>
        <p:txBody>
          <a:bodyPr wrap="square" lIns="0" tIns="0" rIns="0" bIns="0" rtlCol="0" anchor="ctr"/>
          <a:lstStyle/>
          <a:p>
            <a:pPr marL="0" indent="0">
              <a:buNone/>
            </a:pPr>
            <a:r>
              <a:rPr lang="en-US" sz="1400" dirty="0">
                <a:solidFill>
                  <a:srgbClr val="2D3436"/>
                </a:solidFill>
                <a:latin typeface="Calibri" pitchFamily="34" charset="0"/>
                <a:ea typeface="Calibri" pitchFamily="34" charset="-122"/>
                <a:cs typeface="Calibri" pitchFamily="34" charset="-120"/>
              </a:rPr>
              <a:t>Montana Community Choice</a:t>
            </a:r>
            <a:endParaRPr lang="en-US" sz="1400" dirty="0"/>
          </a:p>
          <a:p>
            <a:pPr marL="0" indent="0">
              <a:buNone/>
            </a:pPr>
            <a:r>
              <a:rPr lang="en-US" sz="1400" dirty="0">
                <a:solidFill>
                  <a:srgbClr val="2D3436"/>
                </a:solidFill>
                <a:latin typeface="Calibri" pitchFamily="34" charset="0"/>
                <a:ea typeface="Calibri" pitchFamily="34" charset="-122"/>
                <a:cs typeface="Calibri" pitchFamily="34" charset="-120"/>
              </a:rPr>
              <a:t>Schools Commission</a:t>
            </a:r>
            <a:endParaRPr lang="en-US" sz="1400" dirty="0"/>
          </a:p>
        </p:txBody>
      </p:sp>
      <p:sp>
        <p:nvSpPr>
          <p:cNvPr id="15" name="Text 11"/>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16" name="Text 12"/>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1</a:t>
            </a:r>
            <a:endParaRPr lang="en-US" sz="900" dirty="0"/>
          </a:p>
        </p:txBody>
      </p:sp>
      <p:pic>
        <p:nvPicPr>
          <p:cNvPr id="17" name="Picture 16">
            <a:extLst>
              <a:ext uri="{FF2B5EF4-FFF2-40B4-BE49-F238E27FC236}">
                <a16:creationId xmlns:a16="http://schemas.microsoft.com/office/drawing/2014/main" id="{6AE58836-B5C8-E2D7-97C3-F7B7D4E99BB5}"/>
              </a:ext>
            </a:extLst>
          </p:cNvPr>
          <p:cNvPicPr>
            <a:picLocks noChangeAspect="1"/>
          </p:cNvPicPr>
          <p:nvPr/>
        </p:nvPicPr>
        <p:blipFill>
          <a:blip r:embed="rId5"/>
          <a:stretch>
            <a:fillRect/>
          </a:stretch>
        </p:blipFill>
        <p:spPr>
          <a:xfrm>
            <a:off x="6426558" y="2724848"/>
            <a:ext cx="839112" cy="956882"/>
          </a:xfrm>
          <a:prstGeom prst="rect">
            <a:avLst/>
          </a:prstGeom>
        </p:spPr>
      </p:pic>
      <p:pic>
        <p:nvPicPr>
          <p:cNvPr id="18" name="Picture 17">
            <a:extLst>
              <a:ext uri="{FF2B5EF4-FFF2-40B4-BE49-F238E27FC236}">
                <a16:creationId xmlns:a16="http://schemas.microsoft.com/office/drawing/2014/main" id="{6AF35DFA-B99D-F286-C640-9621E9D44761}"/>
              </a:ext>
            </a:extLst>
          </p:cNvPr>
          <p:cNvPicPr>
            <a:picLocks noChangeAspect="1"/>
          </p:cNvPicPr>
          <p:nvPr/>
        </p:nvPicPr>
        <p:blipFill>
          <a:blip r:embed="rId6"/>
          <a:stretch>
            <a:fillRect/>
          </a:stretch>
        </p:blipFill>
        <p:spPr>
          <a:xfrm>
            <a:off x="891539" y="1714500"/>
            <a:ext cx="3108961" cy="310896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AF7"/>
        </a:solidFill>
        <a:effectLst/>
      </p:bgPr>
    </p:bg>
    <p:spTree>
      <p:nvGrpSpPr>
        <p:cNvPr id="1" name="">
          <a:extLst>
            <a:ext uri="{FF2B5EF4-FFF2-40B4-BE49-F238E27FC236}">
              <a16:creationId xmlns:a16="http://schemas.microsoft.com/office/drawing/2014/main" id="{5DD1359B-FC56-0877-7F44-BC7D8A04524E}"/>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FE844856-BF08-8208-E10F-58B58E98E7CE}"/>
              </a:ext>
            </a:extLst>
          </p:cNvPr>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Agenda</a:t>
            </a:r>
            <a:endParaRPr lang="en-US" sz="3600" dirty="0"/>
          </a:p>
        </p:txBody>
      </p:sp>
      <p:sp>
        <p:nvSpPr>
          <p:cNvPr id="3" name="Shape 1">
            <a:extLst>
              <a:ext uri="{FF2B5EF4-FFF2-40B4-BE49-F238E27FC236}">
                <a16:creationId xmlns:a16="http://schemas.microsoft.com/office/drawing/2014/main" id="{18667290-A9A6-0310-F901-07E6319D8CD1}"/>
              </a:ext>
            </a:extLst>
          </p:cNvPr>
          <p:cNvSpPr/>
          <p:nvPr/>
        </p:nvSpPr>
        <p:spPr>
          <a:xfrm>
            <a:off x="548639" y="1188720"/>
            <a:ext cx="7623006" cy="3108960"/>
          </a:xfrm>
          <a:prstGeom prst="rect">
            <a:avLst/>
          </a:prstGeom>
          <a:solidFill>
            <a:srgbClr val="FFFFFF"/>
          </a:solidFill>
          <a:ln/>
          <a:effectLst>
            <a:outerShdw blurRad="50800" dist="25400" dir="8100000" algn="bl" rotWithShape="0">
              <a:srgbClr val="000000">
                <a:alpha val="10000"/>
              </a:srgbClr>
            </a:outerShdw>
          </a:effectLst>
        </p:spPr>
        <p:txBody>
          <a:bodyPr/>
          <a:lstStyle/>
          <a:p>
            <a:pPr marL="285750" indent="-285750">
              <a:buFont typeface="Arial" panose="020B0604020202020204" pitchFamily="34" charset="0"/>
              <a:buChar char="•"/>
            </a:pPr>
            <a:r>
              <a:rPr lang="en-US" dirty="0"/>
              <a:t>Executive Summary</a:t>
            </a:r>
          </a:p>
          <a:p>
            <a:pPr marL="285750" indent="-285750">
              <a:buFont typeface="Arial" panose="020B0604020202020204" pitchFamily="34" charset="0"/>
              <a:buChar char="•"/>
            </a:pPr>
            <a:r>
              <a:rPr lang="en-US" dirty="0"/>
              <a:t>Policy Overview</a:t>
            </a:r>
          </a:p>
          <a:p>
            <a:pPr marL="742950" lvl="1" indent="-285750">
              <a:buFont typeface="Arial" panose="020B0604020202020204" pitchFamily="34" charset="0"/>
              <a:buChar char="•"/>
            </a:pPr>
            <a:r>
              <a:rPr lang="en-US" dirty="0"/>
              <a:t>Relevant Sections</a:t>
            </a:r>
          </a:p>
          <a:p>
            <a:pPr marL="285750" indent="-285750">
              <a:buFont typeface="Arial" panose="020B0604020202020204" pitchFamily="34" charset="0"/>
              <a:buChar char="•"/>
            </a:pPr>
            <a:r>
              <a:rPr lang="en-US" dirty="0"/>
              <a:t>Assessment Foundations</a:t>
            </a:r>
          </a:p>
          <a:p>
            <a:pPr marL="285750" indent="-285750">
              <a:buFont typeface="Arial" panose="020B0604020202020204" pitchFamily="34" charset="0"/>
              <a:buChar char="•"/>
            </a:pPr>
            <a:r>
              <a:rPr lang="en-US" dirty="0"/>
              <a:t>Recommended Assessments</a:t>
            </a:r>
          </a:p>
          <a:p>
            <a:pPr marL="742950" lvl="1" indent="-285750">
              <a:buFont typeface="Arial" panose="020B0604020202020204" pitchFamily="34" charset="0"/>
              <a:buChar char="•"/>
            </a:pPr>
            <a:r>
              <a:rPr lang="en-US" dirty="0"/>
              <a:t>Strengths &amp; Weaknesses</a:t>
            </a:r>
          </a:p>
          <a:p>
            <a:pPr marL="285750" indent="-285750">
              <a:buFont typeface="Arial" panose="020B0604020202020204" pitchFamily="34" charset="0"/>
              <a:buChar char="•"/>
            </a:pPr>
            <a:r>
              <a:rPr lang="en-US" dirty="0"/>
              <a:t>Considerations &amp; Implications</a:t>
            </a:r>
          </a:p>
          <a:p>
            <a:pPr marL="742950" lvl="1" indent="-285750">
              <a:buFont typeface="Arial" panose="020B0604020202020204" pitchFamily="34" charset="0"/>
              <a:buChar char="•"/>
            </a:pPr>
            <a:r>
              <a:rPr lang="en-US" dirty="0"/>
              <a:t>Key Legal Interpretations</a:t>
            </a:r>
          </a:p>
          <a:p>
            <a:pPr marL="742950" lvl="1" indent="-285750">
              <a:buFont typeface="Arial" panose="020B0604020202020204" pitchFamily="34" charset="0"/>
              <a:buChar char="•"/>
            </a:pPr>
            <a:r>
              <a:rPr lang="en-US" dirty="0"/>
              <a:t>Data &amp; Reporting considerations</a:t>
            </a:r>
          </a:p>
        </p:txBody>
      </p:sp>
      <p:sp>
        <p:nvSpPr>
          <p:cNvPr id="4" name="Shape 2">
            <a:extLst>
              <a:ext uri="{FF2B5EF4-FFF2-40B4-BE49-F238E27FC236}">
                <a16:creationId xmlns:a16="http://schemas.microsoft.com/office/drawing/2014/main" id="{7410C55C-C32D-EAA1-FC8F-EB7B53E451F9}"/>
              </a:ext>
            </a:extLst>
          </p:cNvPr>
          <p:cNvSpPr/>
          <p:nvPr/>
        </p:nvSpPr>
        <p:spPr>
          <a:xfrm>
            <a:off x="548639" y="1188720"/>
            <a:ext cx="7623005" cy="45719"/>
          </a:xfrm>
          <a:prstGeom prst="rect">
            <a:avLst/>
          </a:prstGeom>
          <a:solidFill>
            <a:srgbClr val="2C5F2D"/>
          </a:solidFill>
          <a:ln/>
        </p:spPr>
        <p:txBody>
          <a:bodyPr/>
          <a:lstStyle/>
          <a:p>
            <a:endParaRPr lang="en-US"/>
          </a:p>
        </p:txBody>
      </p:sp>
      <p:sp>
        <p:nvSpPr>
          <p:cNvPr id="7" name="Text 4">
            <a:extLst>
              <a:ext uri="{FF2B5EF4-FFF2-40B4-BE49-F238E27FC236}">
                <a16:creationId xmlns:a16="http://schemas.microsoft.com/office/drawing/2014/main" id="{490950E4-D5CC-9295-C273-3226428B4731}"/>
              </a:ext>
            </a:extLst>
          </p:cNvPr>
          <p:cNvSpPr/>
          <p:nvPr/>
        </p:nvSpPr>
        <p:spPr>
          <a:xfrm>
            <a:off x="822960" y="2057400"/>
            <a:ext cx="3291840" cy="914400"/>
          </a:xfrm>
          <a:prstGeom prst="rect">
            <a:avLst/>
          </a:prstGeom>
          <a:noFill/>
          <a:ln/>
        </p:spPr>
        <p:txBody>
          <a:bodyPr wrap="square" lIns="0" tIns="0" rIns="0" bIns="0" rtlCol="0" anchor="ctr"/>
          <a:lstStyle/>
          <a:p>
            <a:pPr marL="0" indent="0">
              <a:buNone/>
            </a:pPr>
            <a:endParaRPr lang="en-US" sz="1400" dirty="0"/>
          </a:p>
        </p:txBody>
      </p:sp>
      <p:sp>
        <p:nvSpPr>
          <p:cNvPr id="8" name="Text 5">
            <a:extLst>
              <a:ext uri="{FF2B5EF4-FFF2-40B4-BE49-F238E27FC236}">
                <a16:creationId xmlns:a16="http://schemas.microsoft.com/office/drawing/2014/main" id="{A9F051BD-3C4C-9DEA-BE24-8B34CA4ADC5C}"/>
              </a:ext>
            </a:extLst>
          </p:cNvPr>
          <p:cNvSpPr/>
          <p:nvPr/>
        </p:nvSpPr>
        <p:spPr>
          <a:xfrm>
            <a:off x="822960" y="2926080"/>
            <a:ext cx="3291840" cy="914400"/>
          </a:xfrm>
          <a:prstGeom prst="rect">
            <a:avLst/>
          </a:prstGeom>
          <a:noFill/>
          <a:ln/>
        </p:spPr>
        <p:txBody>
          <a:bodyPr wrap="square" lIns="0" tIns="0" rIns="0" bIns="0" rtlCol="0" anchor="ctr"/>
          <a:lstStyle/>
          <a:p>
            <a:pPr marL="0" indent="0">
              <a:buNone/>
            </a:pPr>
            <a:endParaRPr lang="en-US" sz="1200" dirty="0"/>
          </a:p>
        </p:txBody>
      </p:sp>
      <p:sp>
        <p:nvSpPr>
          <p:cNvPr id="15" name="Text 11">
            <a:extLst>
              <a:ext uri="{FF2B5EF4-FFF2-40B4-BE49-F238E27FC236}">
                <a16:creationId xmlns:a16="http://schemas.microsoft.com/office/drawing/2014/main" id="{401D3064-A16F-CD21-0576-5DEA7405C626}"/>
              </a:ext>
            </a:extLst>
          </p:cNvPr>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16" name="Text 12">
            <a:extLst>
              <a:ext uri="{FF2B5EF4-FFF2-40B4-BE49-F238E27FC236}">
                <a16:creationId xmlns:a16="http://schemas.microsoft.com/office/drawing/2014/main" id="{BD8A4223-0A3B-CA54-D939-E61201D518A2}"/>
              </a:ext>
            </a:extLst>
          </p:cNvPr>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1</a:t>
            </a:r>
            <a:endParaRPr lang="en-US" sz="900" dirty="0"/>
          </a:p>
        </p:txBody>
      </p:sp>
    </p:spTree>
    <p:extLst>
      <p:ext uri="{BB962C8B-B14F-4D97-AF65-F5344CB8AC3E}">
        <p14:creationId xmlns:p14="http://schemas.microsoft.com/office/powerpoint/2010/main" val="4222931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1E3A5F"/>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Executive Summary</a:t>
            </a:r>
            <a:endParaRPr lang="en-US" sz="3600" dirty="0"/>
          </a:p>
        </p:txBody>
      </p:sp>
      <p:sp>
        <p:nvSpPr>
          <p:cNvPr id="3" name="Shape 1"/>
          <p:cNvSpPr/>
          <p:nvPr/>
        </p:nvSpPr>
        <p:spPr>
          <a:xfrm>
            <a:off x="548640" y="1234440"/>
            <a:ext cx="8046720" cy="1005840"/>
          </a:xfrm>
          <a:prstGeom prst="rect">
            <a:avLst/>
          </a:prstGeom>
          <a:solidFill>
            <a:srgbClr val="FFFFFF">
              <a:alpha val="92000"/>
            </a:srgbClr>
          </a:solidFill>
          <a:ln/>
        </p:spPr>
        <p:txBody>
          <a:bodyPr/>
          <a:lstStyle/>
          <a:p>
            <a:endParaRPr lang="en-US"/>
          </a:p>
        </p:txBody>
      </p:sp>
      <p:sp>
        <p:nvSpPr>
          <p:cNvPr id="4" name="Shape 2"/>
          <p:cNvSpPr/>
          <p:nvPr/>
        </p:nvSpPr>
        <p:spPr>
          <a:xfrm>
            <a:off x="548640" y="1234440"/>
            <a:ext cx="73152" cy="1005840"/>
          </a:xfrm>
          <a:prstGeom prst="rect">
            <a:avLst/>
          </a:prstGeom>
          <a:solidFill>
            <a:srgbClr val="C9A84C"/>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914400" y="1508760"/>
            <a:ext cx="365760" cy="365760"/>
          </a:xfrm>
          <a:prstGeom prst="rect">
            <a:avLst/>
          </a:prstGeom>
          <a:solidFill>
            <a:schemeClr val="accent1"/>
          </a:solidFill>
        </p:spPr>
      </p:pic>
      <p:sp>
        <p:nvSpPr>
          <p:cNvPr id="6" name="Text 3"/>
          <p:cNvSpPr/>
          <p:nvPr/>
        </p:nvSpPr>
        <p:spPr>
          <a:xfrm>
            <a:off x="1508760" y="1325880"/>
            <a:ext cx="6858000" cy="320040"/>
          </a:xfrm>
          <a:prstGeom prst="rect">
            <a:avLst/>
          </a:prstGeom>
          <a:noFill/>
          <a:ln/>
        </p:spPr>
        <p:txBody>
          <a:bodyPr wrap="square" lIns="0" tIns="0" rIns="0" bIns="0" rtlCol="0" anchor="ctr"/>
          <a:lstStyle/>
          <a:p>
            <a:pPr marL="0" indent="0">
              <a:buNone/>
            </a:pPr>
            <a:r>
              <a:rPr lang="en-US" sz="1600" b="1" dirty="0">
                <a:solidFill>
                  <a:srgbClr val="C9A84C"/>
                </a:solidFill>
                <a:latin typeface="Georgia" pitchFamily="34" charset="0"/>
                <a:ea typeface="Georgia" pitchFamily="34" charset="-122"/>
                <a:cs typeface="Georgia" pitchFamily="34" charset="-120"/>
              </a:rPr>
              <a:t>Purpose</a:t>
            </a:r>
            <a:endParaRPr lang="en-US" sz="1600" dirty="0"/>
          </a:p>
        </p:txBody>
      </p:sp>
      <p:sp>
        <p:nvSpPr>
          <p:cNvPr id="7" name="Text 4"/>
          <p:cNvSpPr/>
          <p:nvPr/>
        </p:nvSpPr>
        <p:spPr>
          <a:xfrm>
            <a:off x="1508760" y="1673352"/>
            <a:ext cx="6858000" cy="457200"/>
          </a:xfrm>
          <a:prstGeom prst="rect">
            <a:avLst/>
          </a:prstGeom>
          <a:noFill/>
          <a:ln/>
        </p:spPr>
        <p:txBody>
          <a:bodyPr wrap="square" lIns="0" tIns="0" rIns="0" bIns="0" rtlCol="0" anchor="ctr"/>
          <a:lstStyle/>
          <a:p>
            <a:pPr marL="0" indent="0">
              <a:buNone/>
            </a:pPr>
            <a:r>
              <a:rPr lang="en-US" sz="1300" dirty="0">
                <a:solidFill>
                  <a:srgbClr val="2D3436"/>
                </a:solidFill>
                <a:latin typeface="Calibri" pitchFamily="34" charset="0"/>
                <a:ea typeface="Calibri" pitchFamily="34" charset="-122"/>
                <a:cs typeface="Calibri" pitchFamily="34" charset="-120"/>
              </a:rPr>
              <a:t>Identify assessments that meet statutory requirements and develop tools for the Commission to evaluate proposed assessments</a:t>
            </a:r>
            <a:endParaRPr lang="en-US" sz="1300" dirty="0"/>
          </a:p>
        </p:txBody>
      </p:sp>
      <p:sp>
        <p:nvSpPr>
          <p:cNvPr id="8" name="Shape 5"/>
          <p:cNvSpPr/>
          <p:nvPr/>
        </p:nvSpPr>
        <p:spPr>
          <a:xfrm>
            <a:off x="548640" y="2423160"/>
            <a:ext cx="8046720" cy="1005840"/>
          </a:xfrm>
          <a:prstGeom prst="rect">
            <a:avLst/>
          </a:prstGeom>
          <a:solidFill>
            <a:srgbClr val="FFFFFF">
              <a:alpha val="92000"/>
            </a:srgbClr>
          </a:solidFill>
          <a:ln/>
        </p:spPr>
        <p:txBody>
          <a:bodyPr/>
          <a:lstStyle/>
          <a:p>
            <a:endParaRPr lang="en-US"/>
          </a:p>
        </p:txBody>
      </p:sp>
      <p:sp>
        <p:nvSpPr>
          <p:cNvPr id="9" name="Shape 6"/>
          <p:cNvSpPr/>
          <p:nvPr/>
        </p:nvSpPr>
        <p:spPr>
          <a:xfrm>
            <a:off x="548640" y="2423160"/>
            <a:ext cx="73152" cy="1005840"/>
          </a:xfrm>
          <a:prstGeom prst="rect">
            <a:avLst/>
          </a:prstGeom>
          <a:solidFill>
            <a:srgbClr val="C9A84C"/>
          </a:solidFill>
          <a:ln/>
        </p:spPr>
        <p:txBody>
          <a:bodyPr/>
          <a:lstStyle/>
          <a:p>
            <a:endParaRPr lang="en-US"/>
          </a:p>
        </p:txBody>
      </p:sp>
      <p:pic>
        <p:nvPicPr>
          <p:cNvPr id="10" name="Image 1" descr="preencoded.png"/>
          <p:cNvPicPr>
            <a:picLocks noChangeAspect="1"/>
          </p:cNvPicPr>
          <p:nvPr/>
        </p:nvPicPr>
        <p:blipFill>
          <a:blip r:embed="rId4"/>
          <a:stretch>
            <a:fillRect/>
          </a:stretch>
        </p:blipFill>
        <p:spPr>
          <a:xfrm>
            <a:off x="914400" y="2697480"/>
            <a:ext cx="365760" cy="365760"/>
          </a:xfrm>
          <a:prstGeom prst="rect">
            <a:avLst/>
          </a:prstGeom>
          <a:solidFill>
            <a:schemeClr val="accent1"/>
          </a:solidFill>
        </p:spPr>
      </p:pic>
      <p:sp>
        <p:nvSpPr>
          <p:cNvPr id="11" name="Text 7"/>
          <p:cNvSpPr/>
          <p:nvPr/>
        </p:nvSpPr>
        <p:spPr>
          <a:xfrm>
            <a:off x="1508760" y="2514600"/>
            <a:ext cx="6858000" cy="320040"/>
          </a:xfrm>
          <a:prstGeom prst="rect">
            <a:avLst/>
          </a:prstGeom>
          <a:noFill/>
          <a:ln/>
        </p:spPr>
        <p:txBody>
          <a:bodyPr wrap="square" lIns="0" tIns="0" rIns="0" bIns="0" rtlCol="0" anchor="ctr"/>
          <a:lstStyle/>
          <a:p>
            <a:pPr marL="0" indent="0">
              <a:buNone/>
            </a:pPr>
            <a:r>
              <a:rPr lang="en-US" sz="1600" b="1" dirty="0">
                <a:solidFill>
                  <a:srgbClr val="C9A84C"/>
                </a:solidFill>
                <a:latin typeface="Georgia" pitchFamily="34" charset="0"/>
                <a:ea typeface="Georgia" pitchFamily="34" charset="-122"/>
                <a:cs typeface="Georgia" pitchFamily="34" charset="-120"/>
              </a:rPr>
              <a:t>Key Deliverables</a:t>
            </a:r>
            <a:endParaRPr lang="en-US" sz="1600" dirty="0"/>
          </a:p>
        </p:txBody>
      </p:sp>
      <p:sp>
        <p:nvSpPr>
          <p:cNvPr id="12" name="Text 8"/>
          <p:cNvSpPr/>
          <p:nvPr/>
        </p:nvSpPr>
        <p:spPr>
          <a:xfrm>
            <a:off x="1508760" y="2862072"/>
            <a:ext cx="6858000" cy="457200"/>
          </a:xfrm>
          <a:prstGeom prst="rect">
            <a:avLst/>
          </a:prstGeom>
          <a:noFill/>
          <a:ln/>
        </p:spPr>
        <p:txBody>
          <a:bodyPr wrap="square" lIns="0" tIns="0" rIns="0" bIns="0" rtlCol="0" anchor="ctr"/>
          <a:lstStyle/>
          <a:p>
            <a:pPr marL="0" indent="0">
              <a:buNone/>
            </a:pPr>
            <a:r>
              <a:rPr lang="en-US" sz="1300" dirty="0">
                <a:solidFill>
                  <a:srgbClr val="2D3436"/>
                </a:solidFill>
                <a:latin typeface="Calibri" pitchFamily="34" charset="0"/>
                <a:ea typeface="Calibri" pitchFamily="34" charset="-122"/>
                <a:cs typeface="Calibri" pitchFamily="34" charset="-120"/>
              </a:rPr>
              <a:t>Four recommended assessments approved for use, plus a practical checklist and decision matrix for evaluating alternatives</a:t>
            </a:r>
            <a:endParaRPr lang="en-US" sz="1300" dirty="0"/>
          </a:p>
        </p:txBody>
      </p:sp>
      <p:sp>
        <p:nvSpPr>
          <p:cNvPr id="13" name="Shape 9"/>
          <p:cNvSpPr/>
          <p:nvPr/>
        </p:nvSpPr>
        <p:spPr>
          <a:xfrm>
            <a:off x="548640" y="3611880"/>
            <a:ext cx="8046720" cy="1005840"/>
          </a:xfrm>
          <a:prstGeom prst="rect">
            <a:avLst/>
          </a:prstGeom>
          <a:solidFill>
            <a:srgbClr val="FFFFFF">
              <a:alpha val="92000"/>
            </a:srgbClr>
          </a:solidFill>
          <a:ln/>
        </p:spPr>
        <p:txBody>
          <a:bodyPr/>
          <a:lstStyle/>
          <a:p>
            <a:endParaRPr lang="en-US"/>
          </a:p>
        </p:txBody>
      </p:sp>
      <p:sp>
        <p:nvSpPr>
          <p:cNvPr id="14" name="Shape 10"/>
          <p:cNvSpPr/>
          <p:nvPr/>
        </p:nvSpPr>
        <p:spPr>
          <a:xfrm>
            <a:off x="548640" y="3611880"/>
            <a:ext cx="73152" cy="1005840"/>
          </a:xfrm>
          <a:prstGeom prst="rect">
            <a:avLst/>
          </a:prstGeom>
          <a:solidFill>
            <a:srgbClr val="C9A84C"/>
          </a:solidFill>
          <a:ln/>
        </p:spPr>
        <p:txBody>
          <a:bodyPr/>
          <a:lstStyle/>
          <a:p>
            <a:endParaRPr lang="en-US"/>
          </a:p>
        </p:txBody>
      </p:sp>
      <p:pic>
        <p:nvPicPr>
          <p:cNvPr id="15" name="Image 2" descr="preencoded.png"/>
          <p:cNvPicPr>
            <a:picLocks noChangeAspect="1"/>
          </p:cNvPicPr>
          <p:nvPr/>
        </p:nvPicPr>
        <p:blipFill>
          <a:blip r:embed="rId5"/>
          <a:stretch>
            <a:fillRect/>
          </a:stretch>
        </p:blipFill>
        <p:spPr>
          <a:xfrm>
            <a:off x="914400" y="3886200"/>
            <a:ext cx="365760" cy="365760"/>
          </a:xfrm>
          <a:prstGeom prst="rect">
            <a:avLst/>
          </a:prstGeom>
          <a:solidFill>
            <a:schemeClr val="accent1"/>
          </a:solidFill>
        </p:spPr>
      </p:pic>
      <p:sp>
        <p:nvSpPr>
          <p:cNvPr id="16" name="Text 11"/>
          <p:cNvSpPr/>
          <p:nvPr/>
        </p:nvSpPr>
        <p:spPr>
          <a:xfrm>
            <a:off x="1508760" y="3703320"/>
            <a:ext cx="6858000" cy="320040"/>
          </a:xfrm>
          <a:prstGeom prst="rect">
            <a:avLst/>
          </a:prstGeom>
          <a:noFill/>
          <a:ln/>
        </p:spPr>
        <p:txBody>
          <a:bodyPr wrap="square" lIns="0" tIns="0" rIns="0" bIns="0" rtlCol="0" anchor="ctr"/>
          <a:lstStyle/>
          <a:p>
            <a:pPr marL="0" indent="0">
              <a:buNone/>
            </a:pPr>
            <a:r>
              <a:rPr lang="en-US" sz="1600" b="1" dirty="0">
                <a:solidFill>
                  <a:srgbClr val="C9A84C"/>
                </a:solidFill>
                <a:latin typeface="Georgia" pitchFamily="34" charset="0"/>
                <a:ea typeface="Georgia" pitchFamily="34" charset="-122"/>
                <a:cs typeface="Georgia" pitchFamily="34" charset="-120"/>
              </a:rPr>
              <a:t>Collaborative Approach</a:t>
            </a:r>
            <a:endParaRPr lang="en-US" sz="1600" dirty="0"/>
          </a:p>
        </p:txBody>
      </p:sp>
      <p:sp>
        <p:nvSpPr>
          <p:cNvPr id="17" name="Text 12"/>
          <p:cNvSpPr/>
          <p:nvPr/>
        </p:nvSpPr>
        <p:spPr>
          <a:xfrm>
            <a:off x="1508760" y="4050792"/>
            <a:ext cx="6858000" cy="457200"/>
          </a:xfrm>
          <a:prstGeom prst="rect">
            <a:avLst/>
          </a:prstGeom>
          <a:noFill/>
          <a:ln/>
        </p:spPr>
        <p:txBody>
          <a:bodyPr wrap="square" lIns="0" tIns="0" rIns="0" bIns="0" rtlCol="0" anchor="ctr"/>
          <a:lstStyle/>
          <a:p>
            <a:pPr marL="0" indent="0">
              <a:buNone/>
            </a:pPr>
            <a:r>
              <a:rPr lang="en-US" sz="1300" dirty="0">
                <a:solidFill>
                  <a:srgbClr val="2D3436"/>
                </a:solidFill>
                <a:latin typeface="Calibri" pitchFamily="34" charset="0"/>
                <a:ea typeface="Calibri" pitchFamily="34" charset="-122"/>
                <a:cs typeface="Calibri" pitchFamily="34" charset="-120"/>
              </a:rPr>
              <a:t>Schools propose measures for evaluation; Commission ensures compliance with valid, reliable, and fair assessment standards</a:t>
            </a:r>
            <a:endParaRPr lang="en-US" sz="1300" dirty="0"/>
          </a:p>
        </p:txBody>
      </p:sp>
      <p:sp>
        <p:nvSpPr>
          <p:cNvPr id="18" name="Text 13"/>
          <p:cNvSpPr/>
          <p:nvPr/>
        </p:nvSpPr>
        <p:spPr>
          <a:xfrm>
            <a:off x="457200" y="4709160"/>
            <a:ext cx="8229600" cy="320040"/>
          </a:xfrm>
          <a:prstGeom prst="rect">
            <a:avLst/>
          </a:prstGeom>
          <a:noFill/>
          <a:ln/>
        </p:spPr>
        <p:txBody>
          <a:bodyPr wrap="square" rtlCol="0" anchor="ctr"/>
          <a:lstStyle/>
          <a:p>
            <a:pPr marL="0" indent="0">
              <a:buNone/>
            </a:pPr>
            <a:endParaRPr lang="en-US" sz="900" dirty="0"/>
          </a:p>
        </p:txBody>
      </p:sp>
      <p:sp>
        <p:nvSpPr>
          <p:cNvPr id="19" name="Text 14"/>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F5F0E8"/>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Policy Overview</a:t>
            </a:r>
            <a:endParaRPr lang="en-US" sz="3600" dirty="0"/>
          </a:p>
        </p:txBody>
      </p:sp>
      <p:pic>
        <p:nvPicPr>
          <p:cNvPr id="3" name="Image 0" descr="preencoded.png"/>
          <p:cNvPicPr>
            <a:picLocks noChangeAspect="1"/>
          </p:cNvPicPr>
          <p:nvPr/>
        </p:nvPicPr>
        <p:blipFill>
          <a:blip r:embed="rId3"/>
          <a:stretch>
            <a:fillRect/>
          </a:stretch>
        </p:blipFill>
        <p:spPr>
          <a:xfrm>
            <a:off x="548640" y="1188720"/>
            <a:ext cx="411480" cy="411480"/>
          </a:xfrm>
          <a:prstGeom prst="rect">
            <a:avLst/>
          </a:prstGeom>
        </p:spPr>
      </p:pic>
      <p:sp>
        <p:nvSpPr>
          <p:cNvPr id="4" name="Text 1"/>
          <p:cNvSpPr/>
          <p:nvPr/>
        </p:nvSpPr>
        <p:spPr>
          <a:xfrm>
            <a:off x="1097280" y="1188720"/>
            <a:ext cx="5029200" cy="411480"/>
          </a:xfrm>
          <a:prstGeom prst="rect">
            <a:avLst/>
          </a:prstGeom>
          <a:noFill/>
          <a:ln/>
        </p:spPr>
        <p:txBody>
          <a:bodyPr wrap="square" lIns="0" tIns="0" rIns="0" bIns="0" rtlCol="0" anchor="ctr"/>
          <a:lstStyle/>
          <a:p>
            <a:pPr marL="0" indent="0">
              <a:buNone/>
            </a:pPr>
            <a:r>
              <a:rPr lang="en-US" sz="1800" b="1" dirty="0">
                <a:solidFill>
                  <a:srgbClr val="2C5F2D"/>
                </a:solidFill>
                <a:latin typeface="Georgia" pitchFamily="34" charset="0"/>
                <a:ea typeface="Georgia" pitchFamily="34" charset="-122"/>
                <a:cs typeface="Georgia" pitchFamily="34" charset="-120"/>
              </a:rPr>
              <a:t>Montana Community Choice Schools Act (2023)</a:t>
            </a:r>
            <a:endParaRPr lang="en-US" sz="1800" dirty="0"/>
          </a:p>
        </p:txBody>
      </p:sp>
      <p:sp>
        <p:nvSpPr>
          <p:cNvPr id="5" name="Text 2"/>
          <p:cNvSpPr/>
          <p:nvPr/>
        </p:nvSpPr>
        <p:spPr>
          <a:xfrm>
            <a:off x="548640" y="1828800"/>
            <a:ext cx="5029200" cy="914400"/>
          </a:xfrm>
          <a:prstGeom prst="rect">
            <a:avLst/>
          </a:prstGeom>
          <a:noFill/>
          <a:ln/>
        </p:spPr>
        <p:txBody>
          <a:bodyPr wrap="square" lIns="0" tIns="0" rIns="0" bIns="0" rtlCol="0" anchor="ctr"/>
          <a:lstStyle/>
          <a:p>
            <a:pPr marL="0" indent="0">
              <a:buNone/>
            </a:pPr>
            <a:r>
              <a:rPr lang="en-US" sz="1300" dirty="0">
                <a:solidFill>
                  <a:srgbClr val="2D3436"/>
                </a:solidFill>
                <a:latin typeface="Calibri" pitchFamily="34" charset="0"/>
                <a:ea typeface="Calibri" pitchFamily="34" charset="-122"/>
                <a:cs typeface="Calibri" pitchFamily="34" charset="-120"/>
              </a:rPr>
              <a:t>The Act establishes a performance-based accountability framework for charter schools in Montana. It sets clear expectations for components that must be included in a choice school's performance framework.</a:t>
            </a:r>
            <a:endParaRPr lang="en-US" sz="1300" dirty="0"/>
          </a:p>
        </p:txBody>
      </p:sp>
      <p:pic>
        <p:nvPicPr>
          <p:cNvPr id="6" name="Image 1" descr="preencoded.png"/>
          <p:cNvPicPr>
            <a:picLocks noChangeAspect="1"/>
          </p:cNvPicPr>
          <p:nvPr/>
        </p:nvPicPr>
        <p:blipFill>
          <a:blip r:embed="rId4"/>
          <a:stretch>
            <a:fillRect/>
          </a:stretch>
        </p:blipFill>
        <p:spPr>
          <a:xfrm>
            <a:off x="548640" y="2953512"/>
            <a:ext cx="228600" cy="228600"/>
          </a:xfrm>
          <a:prstGeom prst="rect">
            <a:avLst/>
          </a:prstGeom>
        </p:spPr>
      </p:pic>
      <p:sp>
        <p:nvSpPr>
          <p:cNvPr id="7" name="Text 3"/>
          <p:cNvSpPr/>
          <p:nvPr/>
        </p:nvSpPr>
        <p:spPr>
          <a:xfrm>
            <a:off x="914400" y="2880360"/>
            <a:ext cx="1828800" cy="320040"/>
          </a:xfrm>
          <a:prstGeom prst="rect">
            <a:avLst/>
          </a:prstGeom>
          <a:noFill/>
          <a:ln/>
        </p:spPr>
        <p:txBody>
          <a:bodyPr wrap="square" lIns="0" tIns="0" rIns="0" bIns="0" rtlCol="0" anchor="ctr"/>
          <a:lstStyle/>
          <a:p>
            <a:pPr marL="0" indent="0">
              <a:buNone/>
            </a:pPr>
            <a:r>
              <a:rPr lang="en-US" sz="1300" b="1" dirty="0">
                <a:solidFill>
                  <a:srgbClr val="1E3A5F"/>
                </a:solidFill>
                <a:latin typeface="Calibri" pitchFamily="34" charset="0"/>
                <a:ea typeface="Calibri" pitchFamily="34" charset="-122"/>
                <a:cs typeface="Calibri" pitchFamily="34" charset="-120"/>
              </a:rPr>
              <a:t>Schools Propose</a:t>
            </a:r>
            <a:endParaRPr lang="en-US" sz="1300" dirty="0"/>
          </a:p>
        </p:txBody>
      </p:sp>
      <p:sp>
        <p:nvSpPr>
          <p:cNvPr id="8" name="Text 4"/>
          <p:cNvSpPr/>
          <p:nvPr/>
        </p:nvSpPr>
        <p:spPr>
          <a:xfrm>
            <a:off x="2743200" y="2880360"/>
            <a:ext cx="2926080" cy="457200"/>
          </a:xfrm>
          <a:prstGeom prst="rect">
            <a:avLst/>
          </a:prstGeom>
          <a:noFill/>
          <a:ln/>
        </p:spPr>
        <p:txBody>
          <a:bodyPr wrap="square" lIns="0" tIns="0" rIns="0" bIns="0" rtlCol="0" anchor="ctr"/>
          <a:lstStyle/>
          <a:p>
            <a:pPr marL="0" indent="0">
              <a:buNone/>
            </a:pPr>
            <a:r>
              <a:rPr lang="en-US" sz="1200" dirty="0">
                <a:solidFill>
                  <a:srgbClr val="576574"/>
                </a:solidFill>
                <a:latin typeface="Calibri" pitchFamily="34" charset="0"/>
                <a:ea typeface="Calibri" pitchFamily="34" charset="-122"/>
                <a:cs typeface="Calibri" pitchFamily="34" charset="-120"/>
              </a:rPr>
              <a:t>Choice schools propose the measures by which they will be evaluated on an interim basis</a:t>
            </a:r>
            <a:endParaRPr lang="en-US" sz="1200" dirty="0"/>
          </a:p>
        </p:txBody>
      </p:sp>
      <p:pic>
        <p:nvPicPr>
          <p:cNvPr id="9" name="Image 2" descr="preencoded.png"/>
          <p:cNvPicPr>
            <a:picLocks noChangeAspect="1"/>
          </p:cNvPicPr>
          <p:nvPr/>
        </p:nvPicPr>
        <p:blipFill>
          <a:blip r:embed="rId4"/>
          <a:stretch>
            <a:fillRect/>
          </a:stretch>
        </p:blipFill>
        <p:spPr>
          <a:xfrm>
            <a:off x="548640" y="3593592"/>
            <a:ext cx="228600" cy="228600"/>
          </a:xfrm>
          <a:prstGeom prst="rect">
            <a:avLst/>
          </a:prstGeom>
        </p:spPr>
      </p:pic>
      <p:sp>
        <p:nvSpPr>
          <p:cNvPr id="10" name="Text 5"/>
          <p:cNvSpPr/>
          <p:nvPr/>
        </p:nvSpPr>
        <p:spPr>
          <a:xfrm>
            <a:off x="914400" y="3520440"/>
            <a:ext cx="1828800" cy="320040"/>
          </a:xfrm>
          <a:prstGeom prst="rect">
            <a:avLst/>
          </a:prstGeom>
          <a:noFill/>
          <a:ln/>
        </p:spPr>
        <p:txBody>
          <a:bodyPr wrap="square" lIns="0" tIns="0" rIns="0" bIns="0" rtlCol="0" anchor="ctr"/>
          <a:lstStyle/>
          <a:p>
            <a:pPr marL="0" indent="0">
              <a:buNone/>
            </a:pPr>
            <a:r>
              <a:rPr lang="en-US" sz="1300" b="1" dirty="0">
                <a:solidFill>
                  <a:srgbClr val="1E3A5F"/>
                </a:solidFill>
                <a:latin typeface="Calibri" pitchFamily="34" charset="0"/>
                <a:ea typeface="Calibri" pitchFamily="34" charset="-122"/>
                <a:cs typeface="Calibri" pitchFamily="34" charset="-120"/>
              </a:rPr>
              <a:t>Commission Approves</a:t>
            </a:r>
            <a:endParaRPr lang="en-US" sz="1300" dirty="0"/>
          </a:p>
        </p:txBody>
      </p:sp>
      <p:sp>
        <p:nvSpPr>
          <p:cNvPr id="11" name="Text 6"/>
          <p:cNvSpPr/>
          <p:nvPr/>
        </p:nvSpPr>
        <p:spPr>
          <a:xfrm>
            <a:off x="2743200" y="3520440"/>
            <a:ext cx="2926080" cy="457200"/>
          </a:xfrm>
          <a:prstGeom prst="rect">
            <a:avLst/>
          </a:prstGeom>
          <a:noFill/>
          <a:ln/>
        </p:spPr>
        <p:txBody>
          <a:bodyPr wrap="square" lIns="0" tIns="0" rIns="0" bIns="0" rtlCol="0" anchor="ctr"/>
          <a:lstStyle/>
          <a:p>
            <a:pPr marL="0" indent="0">
              <a:buNone/>
            </a:pPr>
            <a:r>
              <a:rPr lang="en-US" sz="1200" dirty="0">
                <a:solidFill>
                  <a:srgbClr val="576574"/>
                </a:solidFill>
                <a:latin typeface="Calibri" pitchFamily="34" charset="0"/>
                <a:ea typeface="Calibri" pitchFamily="34" charset="-122"/>
                <a:cs typeface="Calibri" pitchFamily="34" charset="-120"/>
              </a:rPr>
              <a:t>The Commission ensures proposals meet statutory requirements</a:t>
            </a:r>
            <a:endParaRPr lang="en-US" sz="1200" dirty="0"/>
          </a:p>
        </p:txBody>
      </p:sp>
      <p:pic>
        <p:nvPicPr>
          <p:cNvPr id="12" name="Image 3" descr="preencoded.png"/>
          <p:cNvPicPr>
            <a:picLocks noChangeAspect="1"/>
          </p:cNvPicPr>
          <p:nvPr/>
        </p:nvPicPr>
        <p:blipFill>
          <a:blip r:embed="rId4"/>
          <a:stretch>
            <a:fillRect/>
          </a:stretch>
        </p:blipFill>
        <p:spPr>
          <a:xfrm>
            <a:off x="548640" y="4233672"/>
            <a:ext cx="228600" cy="228600"/>
          </a:xfrm>
          <a:prstGeom prst="rect">
            <a:avLst/>
          </a:prstGeom>
        </p:spPr>
      </p:pic>
      <p:sp>
        <p:nvSpPr>
          <p:cNvPr id="13" name="Text 7"/>
          <p:cNvSpPr/>
          <p:nvPr/>
        </p:nvSpPr>
        <p:spPr>
          <a:xfrm>
            <a:off x="914400" y="4160520"/>
            <a:ext cx="1828800" cy="320040"/>
          </a:xfrm>
          <a:prstGeom prst="rect">
            <a:avLst/>
          </a:prstGeom>
          <a:noFill/>
          <a:ln/>
        </p:spPr>
        <p:txBody>
          <a:bodyPr wrap="square" lIns="0" tIns="0" rIns="0" bIns="0" rtlCol="0" anchor="ctr"/>
          <a:lstStyle/>
          <a:p>
            <a:pPr marL="0" indent="0">
              <a:buNone/>
            </a:pPr>
            <a:r>
              <a:rPr lang="en-US" sz="1300" b="1" dirty="0">
                <a:solidFill>
                  <a:srgbClr val="1E3A5F"/>
                </a:solidFill>
                <a:latin typeface="Calibri" pitchFamily="34" charset="0"/>
                <a:ea typeface="Calibri" pitchFamily="34" charset="-122"/>
                <a:cs typeface="Calibri" pitchFamily="34" charset="-120"/>
              </a:rPr>
              <a:t>Technical Standards</a:t>
            </a:r>
            <a:endParaRPr lang="en-US" sz="1300" dirty="0"/>
          </a:p>
        </p:txBody>
      </p:sp>
      <p:sp>
        <p:nvSpPr>
          <p:cNvPr id="14" name="Text 8"/>
          <p:cNvSpPr/>
          <p:nvPr/>
        </p:nvSpPr>
        <p:spPr>
          <a:xfrm>
            <a:off x="2743200" y="4160520"/>
            <a:ext cx="2926080" cy="457200"/>
          </a:xfrm>
          <a:prstGeom prst="rect">
            <a:avLst/>
          </a:prstGeom>
          <a:noFill/>
          <a:ln/>
        </p:spPr>
        <p:txBody>
          <a:bodyPr wrap="square" lIns="0" tIns="0" rIns="0" bIns="0" rtlCol="0" anchor="ctr"/>
          <a:lstStyle/>
          <a:p>
            <a:pPr marL="0" indent="0">
              <a:buNone/>
            </a:pPr>
            <a:r>
              <a:rPr lang="en-US" sz="1200" dirty="0">
                <a:solidFill>
                  <a:srgbClr val="576574"/>
                </a:solidFill>
                <a:latin typeface="Calibri" pitchFamily="34" charset="0"/>
                <a:ea typeface="Calibri" pitchFamily="34" charset="-122"/>
                <a:cs typeface="Calibri" pitchFamily="34" charset="-120"/>
              </a:rPr>
              <a:t>Assessments must be valid, reliable, and support subgroup comparisons</a:t>
            </a:r>
            <a:endParaRPr lang="en-US" sz="1200" dirty="0"/>
          </a:p>
        </p:txBody>
      </p:sp>
      <p:sp>
        <p:nvSpPr>
          <p:cNvPr id="15" name="Shape 9"/>
          <p:cNvSpPr/>
          <p:nvPr/>
        </p:nvSpPr>
        <p:spPr>
          <a:xfrm>
            <a:off x="6035040" y="1188720"/>
            <a:ext cx="292608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0"/>
          <p:cNvSpPr/>
          <p:nvPr/>
        </p:nvSpPr>
        <p:spPr>
          <a:xfrm>
            <a:off x="6035040" y="1188720"/>
            <a:ext cx="2926080" cy="54864"/>
          </a:xfrm>
          <a:prstGeom prst="rect">
            <a:avLst/>
          </a:prstGeom>
          <a:solidFill>
            <a:srgbClr val="1E3A5F"/>
          </a:solidFill>
          <a:ln/>
        </p:spPr>
        <p:txBody>
          <a:bodyPr/>
          <a:lstStyle/>
          <a:p>
            <a:endParaRPr lang="en-US"/>
          </a:p>
        </p:txBody>
      </p:sp>
      <p:sp>
        <p:nvSpPr>
          <p:cNvPr id="17" name="Text 11"/>
          <p:cNvSpPr/>
          <p:nvPr/>
        </p:nvSpPr>
        <p:spPr>
          <a:xfrm>
            <a:off x="6263640" y="1417320"/>
            <a:ext cx="2468880" cy="320040"/>
          </a:xfrm>
          <a:prstGeom prst="rect">
            <a:avLst/>
          </a:prstGeom>
          <a:noFill/>
          <a:ln/>
        </p:spPr>
        <p:txBody>
          <a:bodyPr wrap="square" lIns="0" tIns="0" rIns="0" bIns="0" rtlCol="0" anchor="ctr"/>
          <a:lstStyle/>
          <a:p>
            <a:pPr marL="0" indent="0">
              <a:buNone/>
            </a:pPr>
            <a:r>
              <a:rPr lang="en-US" sz="1400" b="1" dirty="0">
                <a:solidFill>
                  <a:srgbClr val="1E3A5F"/>
                </a:solidFill>
                <a:latin typeface="Georgia" pitchFamily="34" charset="0"/>
                <a:ea typeface="Georgia" pitchFamily="34" charset="-122"/>
                <a:cs typeface="Georgia" pitchFamily="34" charset="-120"/>
              </a:rPr>
              <a:t>Key Statute</a:t>
            </a:r>
            <a:endParaRPr lang="en-US" sz="1400" dirty="0"/>
          </a:p>
        </p:txBody>
      </p:sp>
      <p:sp>
        <p:nvSpPr>
          <p:cNvPr id="18" name="Text 12"/>
          <p:cNvSpPr/>
          <p:nvPr/>
        </p:nvSpPr>
        <p:spPr>
          <a:xfrm>
            <a:off x="6263640" y="1737360"/>
            <a:ext cx="2468880" cy="27432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MCA 20-11-117(3)(a)</a:t>
            </a:r>
            <a:endParaRPr lang="en-US" sz="1100" dirty="0"/>
          </a:p>
        </p:txBody>
      </p:sp>
      <p:sp>
        <p:nvSpPr>
          <p:cNvPr id="19" name="Text 13"/>
          <p:cNvSpPr/>
          <p:nvPr/>
        </p:nvSpPr>
        <p:spPr>
          <a:xfrm>
            <a:off x="6263640" y="2103120"/>
            <a:ext cx="2468880" cy="2286000"/>
          </a:xfrm>
          <a:prstGeom prst="rect">
            <a:avLst/>
          </a:prstGeom>
          <a:noFill/>
          <a:ln/>
        </p:spPr>
        <p:txBody>
          <a:bodyPr wrap="square" lIns="0" tIns="0" rIns="0" bIns="0" rtlCol="0" anchor="ctr"/>
          <a:lstStyle/>
          <a:p>
            <a:pPr marL="0" indent="0">
              <a:buNone/>
            </a:pPr>
            <a:r>
              <a:rPr lang="en-US" sz="1100" i="1" dirty="0">
                <a:solidFill>
                  <a:srgbClr val="576574"/>
                </a:solidFill>
                <a:latin typeface="Calibri" pitchFamily="34" charset="0"/>
                <a:ea typeface="Calibri" pitchFamily="34" charset="-122"/>
                <a:cs typeface="Calibri" pitchFamily="34" charset="-120"/>
              </a:rPr>
              <a:t>"The contract performance framework must include rigorous, valid, and reliable indicators proposed by a choice school to evaluate its performance that are consistent with the purposes of this part."</a:t>
            </a:r>
            <a:endParaRPr lang="en-US" sz="1100" dirty="0"/>
          </a:p>
        </p:txBody>
      </p:sp>
      <p:sp>
        <p:nvSpPr>
          <p:cNvPr id="20" name="Text 14"/>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21" name="Text 15"/>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400" b="1" dirty="0">
                <a:solidFill>
                  <a:srgbClr val="1E3A5F"/>
                </a:solidFill>
                <a:latin typeface="Georgia" pitchFamily="34" charset="0"/>
                <a:ea typeface="Georgia" pitchFamily="34" charset="-122"/>
                <a:cs typeface="Georgia" pitchFamily="34" charset="-120"/>
              </a:rPr>
              <a:t>Required Performance Components</a:t>
            </a:r>
            <a:endParaRPr lang="en-US" sz="3400" dirty="0"/>
          </a:p>
        </p:txBody>
      </p:sp>
      <p:sp>
        <p:nvSpPr>
          <p:cNvPr id="3" name="Text 1"/>
          <p:cNvSpPr/>
          <p:nvPr/>
        </p:nvSpPr>
        <p:spPr>
          <a:xfrm>
            <a:off x="548640" y="1005840"/>
            <a:ext cx="8229600" cy="365760"/>
          </a:xfrm>
          <a:prstGeom prst="rect">
            <a:avLst/>
          </a:prstGeom>
          <a:noFill/>
          <a:ln/>
        </p:spPr>
        <p:txBody>
          <a:bodyPr wrap="square" lIns="0" tIns="0" rIns="0" bIns="0" rtlCol="0" anchor="ctr"/>
          <a:lstStyle/>
          <a:p>
            <a:pPr marL="0" indent="0">
              <a:buNone/>
            </a:pPr>
            <a:r>
              <a:rPr lang="en-US" sz="1300" i="1" dirty="0">
                <a:solidFill>
                  <a:srgbClr val="576574"/>
                </a:solidFill>
                <a:latin typeface="Calibri" pitchFamily="34" charset="0"/>
                <a:ea typeface="Calibri" pitchFamily="34" charset="-122"/>
                <a:cs typeface="Calibri" pitchFamily="34" charset="-120"/>
              </a:rPr>
              <a:t>MCA 20-11-117(1) requires the performance framework to include:</a:t>
            </a:r>
            <a:endParaRPr lang="en-US" sz="1300" dirty="0"/>
          </a:p>
        </p:txBody>
      </p:sp>
      <p:sp>
        <p:nvSpPr>
          <p:cNvPr id="4" name="Shape 2"/>
          <p:cNvSpPr/>
          <p:nvPr/>
        </p:nvSpPr>
        <p:spPr>
          <a:xfrm>
            <a:off x="548640" y="1508760"/>
            <a:ext cx="384048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548640" y="1508760"/>
            <a:ext cx="73152" cy="1051560"/>
          </a:xfrm>
          <a:prstGeom prst="rect">
            <a:avLst/>
          </a:prstGeom>
          <a:solidFill>
            <a:srgbClr val="2C5F2D"/>
          </a:solidFill>
          <a:ln/>
        </p:spPr>
        <p:txBody>
          <a:bodyPr/>
          <a:lstStyle/>
          <a:p>
            <a:endParaRPr lang="en-US"/>
          </a:p>
        </p:txBody>
      </p:sp>
      <p:sp>
        <p:nvSpPr>
          <p:cNvPr id="6" name="Shape 4"/>
          <p:cNvSpPr/>
          <p:nvPr/>
        </p:nvSpPr>
        <p:spPr>
          <a:xfrm>
            <a:off x="777240" y="1737360"/>
            <a:ext cx="548640" cy="548640"/>
          </a:xfrm>
          <a:prstGeom prst="ellipse">
            <a:avLst/>
          </a:prstGeom>
          <a:solidFill>
            <a:srgbClr val="2C5F2D">
              <a:alpha val="10000"/>
            </a:srgbClr>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868680" y="1828800"/>
            <a:ext cx="365760" cy="365760"/>
          </a:xfrm>
          <a:prstGeom prst="rect">
            <a:avLst/>
          </a:prstGeom>
        </p:spPr>
      </p:pic>
      <p:sp>
        <p:nvSpPr>
          <p:cNvPr id="8" name="Text 5"/>
          <p:cNvSpPr/>
          <p:nvPr/>
        </p:nvSpPr>
        <p:spPr>
          <a:xfrm>
            <a:off x="1508760" y="1691640"/>
            <a:ext cx="2651760" cy="640080"/>
          </a:xfrm>
          <a:prstGeom prst="rect">
            <a:avLst/>
          </a:prstGeom>
          <a:noFill/>
          <a:ln/>
        </p:spPr>
        <p:txBody>
          <a:bodyPr wrap="square" lIns="0" tIns="0" rIns="0" bIns="0" rtlCol="0" anchor="ctr"/>
          <a:lstStyle/>
          <a:p>
            <a:pPr marL="0" indent="0">
              <a:buNone/>
            </a:pPr>
            <a:r>
              <a:rPr lang="en-US" sz="1500" b="1" dirty="0">
                <a:solidFill>
                  <a:srgbClr val="2D3436"/>
                </a:solidFill>
                <a:latin typeface="Georgia" pitchFamily="34" charset="0"/>
                <a:ea typeface="Georgia" pitchFamily="34" charset="-122"/>
                <a:cs typeface="Georgia" pitchFamily="34" charset="-120"/>
              </a:rPr>
              <a:t>Student Academic</a:t>
            </a:r>
            <a:endParaRPr lang="en-US" sz="1500" dirty="0"/>
          </a:p>
          <a:p>
            <a:pPr marL="0" indent="0">
              <a:buNone/>
            </a:pPr>
            <a:r>
              <a:rPr lang="en-US" sz="1500" b="1" dirty="0">
                <a:solidFill>
                  <a:srgbClr val="2D3436"/>
                </a:solidFill>
                <a:latin typeface="Georgia" pitchFamily="34" charset="0"/>
                <a:ea typeface="Georgia" pitchFamily="34" charset="-122"/>
                <a:cs typeface="Georgia" pitchFamily="34" charset="-120"/>
              </a:rPr>
              <a:t>Proficiency</a:t>
            </a:r>
            <a:endParaRPr lang="en-US" sz="1500" dirty="0"/>
          </a:p>
        </p:txBody>
      </p:sp>
      <p:sp>
        <p:nvSpPr>
          <p:cNvPr id="9" name="Shape 6"/>
          <p:cNvSpPr/>
          <p:nvPr/>
        </p:nvSpPr>
        <p:spPr>
          <a:xfrm>
            <a:off x="4754880" y="1508760"/>
            <a:ext cx="384048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4754880" y="1508760"/>
            <a:ext cx="73152" cy="1051560"/>
          </a:xfrm>
          <a:prstGeom prst="rect">
            <a:avLst/>
          </a:prstGeom>
          <a:solidFill>
            <a:srgbClr val="C9A84C"/>
          </a:solidFill>
          <a:ln/>
        </p:spPr>
        <p:txBody>
          <a:bodyPr/>
          <a:lstStyle/>
          <a:p>
            <a:endParaRPr lang="en-US"/>
          </a:p>
        </p:txBody>
      </p:sp>
      <p:sp>
        <p:nvSpPr>
          <p:cNvPr id="11" name="Shape 8"/>
          <p:cNvSpPr/>
          <p:nvPr/>
        </p:nvSpPr>
        <p:spPr>
          <a:xfrm>
            <a:off x="4983480" y="1737360"/>
            <a:ext cx="548640" cy="548640"/>
          </a:xfrm>
          <a:prstGeom prst="ellipse">
            <a:avLst/>
          </a:prstGeom>
          <a:solidFill>
            <a:srgbClr val="C9A84C">
              <a:alpha val="10000"/>
            </a:srgbClr>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5074920" y="1828800"/>
            <a:ext cx="365760" cy="365760"/>
          </a:xfrm>
          <a:prstGeom prst="rect">
            <a:avLst/>
          </a:prstGeom>
        </p:spPr>
      </p:pic>
      <p:sp>
        <p:nvSpPr>
          <p:cNvPr id="13" name="Text 9"/>
          <p:cNvSpPr/>
          <p:nvPr/>
        </p:nvSpPr>
        <p:spPr>
          <a:xfrm>
            <a:off x="5715000" y="1691640"/>
            <a:ext cx="2651760" cy="640080"/>
          </a:xfrm>
          <a:prstGeom prst="rect">
            <a:avLst/>
          </a:prstGeom>
          <a:noFill/>
          <a:ln/>
        </p:spPr>
        <p:txBody>
          <a:bodyPr wrap="square" lIns="0" tIns="0" rIns="0" bIns="0" rtlCol="0" anchor="ctr"/>
          <a:lstStyle/>
          <a:p>
            <a:pPr marL="0" indent="0">
              <a:buNone/>
            </a:pPr>
            <a:r>
              <a:rPr lang="en-US" sz="1500" b="1" dirty="0">
                <a:solidFill>
                  <a:srgbClr val="2D3436"/>
                </a:solidFill>
                <a:latin typeface="Georgia" pitchFamily="34" charset="0"/>
                <a:ea typeface="Georgia" pitchFamily="34" charset="-122"/>
                <a:cs typeface="Georgia" pitchFamily="34" charset="-120"/>
              </a:rPr>
              <a:t>Student Academic</a:t>
            </a:r>
            <a:endParaRPr lang="en-US" sz="1500" dirty="0"/>
          </a:p>
          <a:p>
            <a:pPr marL="0" indent="0">
              <a:buNone/>
            </a:pPr>
            <a:r>
              <a:rPr lang="en-US" sz="1500" b="1" dirty="0">
                <a:solidFill>
                  <a:srgbClr val="2D3436"/>
                </a:solidFill>
                <a:latin typeface="Georgia" pitchFamily="34" charset="0"/>
                <a:ea typeface="Georgia" pitchFamily="34" charset="-122"/>
                <a:cs typeface="Georgia" pitchFamily="34" charset="-120"/>
              </a:rPr>
              <a:t>Growth</a:t>
            </a:r>
            <a:endParaRPr lang="en-US" sz="1500" dirty="0"/>
          </a:p>
        </p:txBody>
      </p:sp>
      <p:sp>
        <p:nvSpPr>
          <p:cNvPr id="14" name="Shape 10"/>
          <p:cNvSpPr/>
          <p:nvPr/>
        </p:nvSpPr>
        <p:spPr>
          <a:xfrm>
            <a:off x="548640" y="2743200"/>
            <a:ext cx="384048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1"/>
          <p:cNvSpPr/>
          <p:nvPr/>
        </p:nvSpPr>
        <p:spPr>
          <a:xfrm>
            <a:off x="548640" y="2743200"/>
            <a:ext cx="73152" cy="1051560"/>
          </a:xfrm>
          <a:prstGeom prst="rect">
            <a:avLst/>
          </a:prstGeom>
          <a:solidFill>
            <a:srgbClr val="1E3A5F"/>
          </a:solidFill>
          <a:ln/>
        </p:spPr>
        <p:txBody>
          <a:bodyPr/>
          <a:lstStyle/>
          <a:p>
            <a:endParaRPr lang="en-US"/>
          </a:p>
        </p:txBody>
      </p:sp>
      <p:sp>
        <p:nvSpPr>
          <p:cNvPr id="16" name="Shape 12"/>
          <p:cNvSpPr/>
          <p:nvPr/>
        </p:nvSpPr>
        <p:spPr>
          <a:xfrm>
            <a:off x="777240" y="2971800"/>
            <a:ext cx="548640" cy="548640"/>
          </a:xfrm>
          <a:prstGeom prst="ellipse">
            <a:avLst/>
          </a:prstGeom>
          <a:solidFill>
            <a:srgbClr val="1E3A5F">
              <a:alpha val="10000"/>
            </a:srgbClr>
          </a:solidFill>
          <a:ln/>
        </p:spPr>
        <p:txBody>
          <a:bodyPr/>
          <a:lstStyle/>
          <a:p>
            <a:endParaRPr lang="en-US"/>
          </a:p>
        </p:txBody>
      </p:sp>
      <p:pic>
        <p:nvPicPr>
          <p:cNvPr id="17" name="Image 2" descr="preencoded.png"/>
          <p:cNvPicPr>
            <a:picLocks noChangeAspect="1"/>
          </p:cNvPicPr>
          <p:nvPr/>
        </p:nvPicPr>
        <p:blipFill>
          <a:blip r:embed="rId5"/>
          <a:stretch>
            <a:fillRect/>
          </a:stretch>
        </p:blipFill>
        <p:spPr>
          <a:xfrm>
            <a:off x="868680" y="3063240"/>
            <a:ext cx="365760" cy="365760"/>
          </a:xfrm>
          <a:prstGeom prst="rect">
            <a:avLst/>
          </a:prstGeom>
        </p:spPr>
      </p:pic>
      <p:sp>
        <p:nvSpPr>
          <p:cNvPr id="18" name="Text 13"/>
          <p:cNvSpPr/>
          <p:nvPr/>
        </p:nvSpPr>
        <p:spPr>
          <a:xfrm>
            <a:off x="1508760" y="2926080"/>
            <a:ext cx="2651760" cy="640080"/>
          </a:xfrm>
          <a:prstGeom prst="rect">
            <a:avLst/>
          </a:prstGeom>
          <a:noFill/>
          <a:ln/>
        </p:spPr>
        <p:txBody>
          <a:bodyPr wrap="square" lIns="0" tIns="0" rIns="0" bIns="0" rtlCol="0" anchor="ctr"/>
          <a:lstStyle/>
          <a:p>
            <a:pPr marL="0" indent="0">
              <a:buNone/>
            </a:pPr>
            <a:r>
              <a:rPr lang="en-US" sz="1500" b="1" dirty="0">
                <a:solidFill>
                  <a:srgbClr val="2D3436"/>
                </a:solidFill>
                <a:latin typeface="Georgia" pitchFamily="34" charset="0"/>
                <a:ea typeface="Georgia" pitchFamily="34" charset="-122"/>
                <a:cs typeface="Georgia" pitchFamily="34" charset="-120"/>
              </a:rPr>
              <a:t>Achievement Gaps</a:t>
            </a:r>
            <a:endParaRPr lang="en-US" sz="1500" dirty="0"/>
          </a:p>
          <a:p>
            <a:pPr marL="0" indent="0">
              <a:buNone/>
            </a:pPr>
            <a:r>
              <a:rPr lang="en-US" sz="1500" b="1" dirty="0">
                <a:solidFill>
                  <a:srgbClr val="2D3436"/>
                </a:solidFill>
                <a:latin typeface="Georgia" pitchFamily="34" charset="0"/>
                <a:ea typeface="Georgia" pitchFamily="34" charset="-122"/>
                <a:cs typeface="Georgia" pitchFamily="34" charset="-120"/>
              </a:rPr>
              <a:t>Across Subgroups</a:t>
            </a:r>
            <a:endParaRPr lang="en-US" sz="1500" dirty="0"/>
          </a:p>
        </p:txBody>
      </p:sp>
      <p:sp>
        <p:nvSpPr>
          <p:cNvPr id="19" name="Shape 14"/>
          <p:cNvSpPr/>
          <p:nvPr/>
        </p:nvSpPr>
        <p:spPr>
          <a:xfrm>
            <a:off x="4754880" y="2743200"/>
            <a:ext cx="384048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5"/>
          <p:cNvSpPr/>
          <p:nvPr/>
        </p:nvSpPr>
        <p:spPr>
          <a:xfrm>
            <a:off x="4754880" y="2743200"/>
            <a:ext cx="73152" cy="1051560"/>
          </a:xfrm>
          <a:prstGeom prst="rect">
            <a:avLst/>
          </a:prstGeom>
          <a:solidFill>
            <a:srgbClr val="5A8F5C"/>
          </a:solidFill>
          <a:ln/>
        </p:spPr>
        <p:txBody>
          <a:bodyPr/>
          <a:lstStyle/>
          <a:p>
            <a:endParaRPr lang="en-US"/>
          </a:p>
        </p:txBody>
      </p:sp>
      <p:sp>
        <p:nvSpPr>
          <p:cNvPr id="21" name="Shape 16"/>
          <p:cNvSpPr/>
          <p:nvPr/>
        </p:nvSpPr>
        <p:spPr>
          <a:xfrm>
            <a:off x="4983480" y="2971800"/>
            <a:ext cx="548640" cy="548640"/>
          </a:xfrm>
          <a:prstGeom prst="ellipse">
            <a:avLst/>
          </a:prstGeom>
          <a:solidFill>
            <a:srgbClr val="5A8F5C">
              <a:alpha val="10000"/>
            </a:srgbClr>
          </a:solidFill>
          <a:ln/>
        </p:spPr>
        <p:txBody>
          <a:bodyPr/>
          <a:lstStyle/>
          <a:p>
            <a:endParaRPr lang="en-US"/>
          </a:p>
        </p:txBody>
      </p:sp>
      <p:pic>
        <p:nvPicPr>
          <p:cNvPr id="22" name="Image 3" descr="preencoded.png"/>
          <p:cNvPicPr>
            <a:picLocks noChangeAspect="1"/>
          </p:cNvPicPr>
          <p:nvPr/>
        </p:nvPicPr>
        <p:blipFill>
          <a:blip r:embed="rId6"/>
          <a:stretch>
            <a:fillRect/>
          </a:stretch>
        </p:blipFill>
        <p:spPr>
          <a:xfrm>
            <a:off x="5074920" y="3063240"/>
            <a:ext cx="365760" cy="365760"/>
          </a:xfrm>
          <a:prstGeom prst="rect">
            <a:avLst/>
          </a:prstGeom>
        </p:spPr>
      </p:pic>
      <p:sp>
        <p:nvSpPr>
          <p:cNvPr id="23" name="Text 17"/>
          <p:cNvSpPr/>
          <p:nvPr/>
        </p:nvSpPr>
        <p:spPr>
          <a:xfrm>
            <a:off x="5715000" y="2926080"/>
            <a:ext cx="2651760" cy="640080"/>
          </a:xfrm>
          <a:prstGeom prst="rect">
            <a:avLst/>
          </a:prstGeom>
          <a:noFill/>
          <a:ln/>
        </p:spPr>
        <p:txBody>
          <a:bodyPr wrap="square" lIns="0" tIns="0" rIns="0" bIns="0" rtlCol="0" anchor="ctr"/>
          <a:lstStyle/>
          <a:p>
            <a:pPr marL="0" indent="0">
              <a:buNone/>
            </a:pPr>
            <a:r>
              <a:rPr lang="en-US" sz="1500" b="1" dirty="0">
                <a:solidFill>
                  <a:srgbClr val="2D3436"/>
                </a:solidFill>
                <a:latin typeface="Georgia" pitchFamily="34" charset="0"/>
                <a:ea typeface="Georgia" pitchFamily="34" charset="-122"/>
                <a:cs typeface="Georgia" pitchFamily="34" charset="-120"/>
              </a:rPr>
              <a:t>Postsecondary</a:t>
            </a:r>
            <a:endParaRPr lang="en-US" sz="1500" dirty="0"/>
          </a:p>
          <a:p>
            <a:pPr marL="0" indent="0">
              <a:buNone/>
            </a:pPr>
            <a:r>
              <a:rPr lang="en-US" sz="1500" b="1" dirty="0">
                <a:solidFill>
                  <a:srgbClr val="2D3436"/>
                </a:solidFill>
                <a:latin typeface="Georgia" pitchFamily="34" charset="0"/>
                <a:ea typeface="Georgia" pitchFamily="34" charset="-122"/>
                <a:cs typeface="Georgia" pitchFamily="34" charset="-120"/>
              </a:rPr>
              <a:t>Readiness</a:t>
            </a:r>
            <a:endParaRPr lang="en-US" sz="1500" dirty="0"/>
          </a:p>
        </p:txBody>
      </p:sp>
      <p:sp>
        <p:nvSpPr>
          <p:cNvPr id="24" name="Text 18"/>
          <p:cNvSpPr/>
          <p:nvPr/>
        </p:nvSpPr>
        <p:spPr>
          <a:xfrm>
            <a:off x="548640" y="4069080"/>
            <a:ext cx="3657600" cy="274320"/>
          </a:xfrm>
          <a:prstGeom prst="rect">
            <a:avLst/>
          </a:prstGeom>
          <a:noFill/>
          <a:ln/>
        </p:spPr>
        <p:txBody>
          <a:bodyPr wrap="square" lIns="0" tIns="0" rIns="0" bIns="0" rtlCol="0" anchor="ctr"/>
          <a:lstStyle/>
          <a:p>
            <a:pPr marL="0" indent="0">
              <a:buNone/>
            </a:pPr>
            <a:r>
              <a:rPr lang="en-US" sz="1200" b="1" dirty="0">
                <a:solidFill>
                  <a:srgbClr val="1E3A5F"/>
                </a:solidFill>
                <a:latin typeface="Calibri" pitchFamily="34" charset="0"/>
                <a:ea typeface="Calibri" pitchFamily="34" charset="-122"/>
                <a:cs typeface="Calibri" pitchFamily="34" charset="-120"/>
              </a:rPr>
              <a:t>Additional Required Components</a:t>
            </a:r>
            <a:endParaRPr lang="en-US" sz="1200" dirty="0"/>
          </a:p>
        </p:txBody>
      </p:sp>
      <p:sp>
        <p:nvSpPr>
          <p:cNvPr id="25" name="Shape 19"/>
          <p:cNvSpPr/>
          <p:nvPr/>
        </p:nvSpPr>
        <p:spPr>
          <a:xfrm>
            <a:off x="548640" y="4389120"/>
            <a:ext cx="1920240" cy="365760"/>
          </a:xfrm>
          <a:prstGeom prst="rect">
            <a:avLst/>
          </a:prstGeom>
          <a:solidFill>
            <a:srgbClr val="E8E8E4"/>
          </a:solidFill>
          <a:ln/>
        </p:spPr>
        <p:txBody>
          <a:bodyPr/>
          <a:lstStyle/>
          <a:p>
            <a:endParaRPr lang="en-US"/>
          </a:p>
        </p:txBody>
      </p:sp>
      <p:sp>
        <p:nvSpPr>
          <p:cNvPr id="26" name="Text 20"/>
          <p:cNvSpPr/>
          <p:nvPr/>
        </p:nvSpPr>
        <p:spPr>
          <a:xfrm>
            <a:off x="548640" y="4389120"/>
            <a:ext cx="1920240" cy="365760"/>
          </a:xfrm>
          <a:prstGeom prst="rect">
            <a:avLst/>
          </a:prstGeom>
          <a:noFill/>
          <a:ln/>
        </p:spPr>
        <p:txBody>
          <a:bodyPr wrap="square" lIns="0" tIns="0" rIns="0" bIns="0" rtlCol="0" anchor="ctr"/>
          <a:lstStyle/>
          <a:p>
            <a:pPr marL="0" indent="0" algn="ctr">
              <a:buNone/>
            </a:pPr>
            <a:r>
              <a:rPr lang="en-US" sz="1100" dirty="0">
                <a:solidFill>
                  <a:srgbClr val="576574"/>
                </a:solidFill>
                <a:latin typeface="Calibri" pitchFamily="34" charset="0"/>
                <a:ea typeface="Calibri" pitchFamily="34" charset="-122"/>
                <a:cs typeface="Calibri" pitchFamily="34" charset="-120"/>
              </a:rPr>
              <a:t>Attendance</a:t>
            </a:r>
            <a:endParaRPr lang="en-US" sz="1100" dirty="0"/>
          </a:p>
        </p:txBody>
      </p:sp>
      <p:sp>
        <p:nvSpPr>
          <p:cNvPr id="27" name="Shape 21"/>
          <p:cNvSpPr/>
          <p:nvPr/>
        </p:nvSpPr>
        <p:spPr>
          <a:xfrm>
            <a:off x="2651760" y="4389120"/>
            <a:ext cx="1920240" cy="365760"/>
          </a:xfrm>
          <a:prstGeom prst="rect">
            <a:avLst/>
          </a:prstGeom>
          <a:solidFill>
            <a:srgbClr val="E8E8E4"/>
          </a:solidFill>
          <a:ln/>
        </p:spPr>
        <p:txBody>
          <a:bodyPr/>
          <a:lstStyle/>
          <a:p>
            <a:endParaRPr lang="en-US"/>
          </a:p>
        </p:txBody>
      </p:sp>
      <p:sp>
        <p:nvSpPr>
          <p:cNvPr id="28" name="Text 22"/>
          <p:cNvSpPr/>
          <p:nvPr/>
        </p:nvSpPr>
        <p:spPr>
          <a:xfrm>
            <a:off x="2651760" y="4389120"/>
            <a:ext cx="1920240" cy="365760"/>
          </a:xfrm>
          <a:prstGeom prst="rect">
            <a:avLst/>
          </a:prstGeom>
          <a:noFill/>
          <a:ln/>
        </p:spPr>
        <p:txBody>
          <a:bodyPr wrap="square" lIns="0" tIns="0" rIns="0" bIns="0" rtlCol="0" anchor="ctr"/>
          <a:lstStyle/>
          <a:p>
            <a:pPr marL="0" indent="0" algn="ctr">
              <a:buNone/>
            </a:pPr>
            <a:r>
              <a:rPr lang="en-US" sz="1100" dirty="0">
                <a:solidFill>
                  <a:srgbClr val="576574"/>
                </a:solidFill>
                <a:latin typeface="Calibri" pitchFamily="34" charset="0"/>
                <a:ea typeface="Calibri" pitchFamily="34" charset="-122"/>
                <a:cs typeface="Calibri" pitchFamily="34" charset="-120"/>
              </a:rPr>
              <a:t>Recurrent Enrollment</a:t>
            </a:r>
            <a:endParaRPr lang="en-US" sz="1100" dirty="0"/>
          </a:p>
        </p:txBody>
      </p:sp>
      <p:sp>
        <p:nvSpPr>
          <p:cNvPr id="29" name="Shape 23"/>
          <p:cNvSpPr/>
          <p:nvPr/>
        </p:nvSpPr>
        <p:spPr>
          <a:xfrm>
            <a:off x="4754880" y="4389120"/>
            <a:ext cx="1920240" cy="365760"/>
          </a:xfrm>
          <a:prstGeom prst="rect">
            <a:avLst/>
          </a:prstGeom>
          <a:solidFill>
            <a:srgbClr val="E8E8E4"/>
          </a:solidFill>
          <a:ln/>
        </p:spPr>
        <p:txBody>
          <a:bodyPr/>
          <a:lstStyle/>
          <a:p>
            <a:endParaRPr lang="en-US"/>
          </a:p>
        </p:txBody>
      </p:sp>
      <p:sp>
        <p:nvSpPr>
          <p:cNvPr id="30" name="Text 24"/>
          <p:cNvSpPr/>
          <p:nvPr/>
        </p:nvSpPr>
        <p:spPr>
          <a:xfrm>
            <a:off x="4754880" y="4389120"/>
            <a:ext cx="1920240" cy="365760"/>
          </a:xfrm>
          <a:prstGeom prst="rect">
            <a:avLst/>
          </a:prstGeom>
          <a:noFill/>
          <a:ln/>
        </p:spPr>
        <p:txBody>
          <a:bodyPr wrap="square" lIns="0" tIns="0" rIns="0" bIns="0" rtlCol="0" anchor="ctr"/>
          <a:lstStyle/>
          <a:p>
            <a:pPr marL="0" indent="0" algn="ctr">
              <a:buNone/>
            </a:pPr>
            <a:r>
              <a:rPr lang="en-US" sz="1100" dirty="0">
                <a:solidFill>
                  <a:srgbClr val="576574"/>
                </a:solidFill>
                <a:latin typeface="Calibri" pitchFamily="34" charset="0"/>
                <a:ea typeface="Calibri" pitchFamily="34" charset="-122"/>
                <a:cs typeface="Calibri" pitchFamily="34" charset="-120"/>
              </a:rPr>
              <a:t>Financial Performance</a:t>
            </a:r>
            <a:endParaRPr lang="en-US" sz="1100" dirty="0"/>
          </a:p>
        </p:txBody>
      </p:sp>
      <p:sp>
        <p:nvSpPr>
          <p:cNvPr id="31" name="Shape 25"/>
          <p:cNvSpPr/>
          <p:nvPr/>
        </p:nvSpPr>
        <p:spPr>
          <a:xfrm>
            <a:off x="6858000" y="4389120"/>
            <a:ext cx="1920240" cy="365760"/>
          </a:xfrm>
          <a:prstGeom prst="rect">
            <a:avLst/>
          </a:prstGeom>
          <a:solidFill>
            <a:srgbClr val="E8E8E4"/>
          </a:solidFill>
          <a:ln/>
        </p:spPr>
        <p:txBody>
          <a:bodyPr/>
          <a:lstStyle/>
          <a:p>
            <a:endParaRPr lang="en-US"/>
          </a:p>
        </p:txBody>
      </p:sp>
      <p:sp>
        <p:nvSpPr>
          <p:cNvPr id="32" name="Text 26"/>
          <p:cNvSpPr/>
          <p:nvPr/>
        </p:nvSpPr>
        <p:spPr>
          <a:xfrm>
            <a:off x="6858000" y="4389120"/>
            <a:ext cx="1920240" cy="365760"/>
          </a:xfrm>
          <a:prstGeom prst="rect">
            <a:avLst/>
          </a:prstGeom>
          <a:noFill/>
          <a:ln/>
        </p:spPr>
        <p:txBody>
          <a:bodyPr wrap="square" lIns="0" tIns="0" rIns="0" bIns="0" rtlCol="0" anchor="ctr"/>
          <a:lstStyle/>
          <a:p>
            <a:pPr marL="0" indent="0" algn="ctr">
              <a:buNone/>
            </a:pPr>
            <a:r>
              <a:rPr lang="en-US" sz="1100" dirty="0">
                <a:solidFill>
                  <a:srgbClr val="576574"/>
                </a:solidFill>
                <a:latin typeface="Calibri" pitchFamily="34" charset="0"/>
                <a:ea typeface="Calibri" pitchFamily="34" charset="-122"/>
                <a:cs typeface="Calibri" pitchFamily="34" charset="-120"/>
              </a:rPr>
              <a:t>Board Governance</a:t>
            </a:r>
            <a:endParaRPr lang="en-US" sz="1100" dirty="0"/>
          </a:p>
        </p:txBody>
      </p:sp>
      <p:sp>
        <p:nvSpPr>
          <p:cNvPr id="33" name="Text 27"/>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34" name="Text 28"/>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Assessment Foundations</a:t>
            </a:r>
            <a:endParaRPr lang="en-US" sz="3600" dirty="0"/>
          </a:p>
        </p:txBody>
      </p:sp>
      <p:sp>
        <p:nvSpPr>
          <p:cNvPr id="3" name="Shape 1"/>
          <p:cNvSpPr/>
          <p:nvPr/>
        </p:nvSpPr>
        <p:spPr>
          <a:xfrm>
            <a:off x="548640" y="118872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4" name="Shape 2"/>
          <p:cNvSpPr/>
          <p:nvPr/>
        </p:nvSpPr>
        <p:spPr>
          <a:xfrm>
            <a:off x="548640" y="1188720"/>
            <a:ext cx="2560320" cy="54864"/>
          </a:xfrm>
          <a:prstGeom prst="rect">
            <a:avLst/>
          </a:prstGeom>
          <a:solidFill>
            <a:srgbClr val="2C5F2D"/>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31520" y="1417320"/>
            <a:ext cx="320040" cy="320040"/>
          </a:xfrm>
          <a:prstGeom prst="rect">
            <a:avLst/>
          </a:prstGeom>
        </p:spPr>
      </p:pic>
      <p:sp>
        <p:nvSpPr>
          <p:cNvPr id="6" name="Text 3"/>
          <p:cNvSpPr/>
          <p:nvPr/>
        </p:nvSpPr>
        <p:spPr>
          <a:xfrm>
            <a:off x="1143000" y="141732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Criterion-Referenced</a:t>
            </a:r>
            <a:endParaRPr lang="en-US" sz="1300" dirty="0"/>
          </a:p>
        </p:txBody>
      </p:sp>
      <p:sp>
        <p:nvSpPr>
          <p:cNvPr id="7" name="Text 4"/>
          <p:cNvSpPr/>
          <p:nvPr/>
        </p:nvSpPr>
        <p:spPr>
          <a:xfrm>
            <a:off x="731520" y="187452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Measures performance against fixed standards; determines mastery or proficiency</a:t>
            </a:r>
            <a:endParaRPr lang="en-US" sz="1100" dirty="0"/>
          </a:p>
        </p:txBody>
      </p:sp>
      <p:sp>
        <p:nvSpPr>
          <p:cNvPr id="8" name="Shape 5"/>
          <p:cNvSpPr/>
          <p:nvPr/>
        </p:nvSpPr>
        <p:spPr>
          <a:xfrm>
            <a:off x="3383280" y="118872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6"/>
          <p:cNvSpPr/>
          <p:nvPr/>
        </p:nvSpPr>
        <p:spPr>
          <a:xfrm>
            <a:off x="3383280" y="1188720"/>
            <a:ext cx="2560320" cy="54864"/>
          </a:xfrm>
          <a:prstGeom prst="rect">
            <a:avLst/>
          </a:prstGeom>
          <a:solidFill>
            <a:srgbClr val="1E3A5F"/>
          </a:solidFill>
          <a:ln/>
        </p:spPr>
        <p:txBody>
          <a:bodyPr/>
          <a:lstStyle/>
          <a:p>
            <a:endParaRPr lang="en-US"/>
          </a:p>
        </p:txBody>
      </p:sp>
      <p:pic>
        <p:nvPicPr>
          <p:cNvPr id="10" name="Image 1" descr="preencoded.png"/>
          <p:cNvPicPr>
            <a:picLocks noChangeAspect="1"/>
          </p:cNvPicPr>
          <p:nvPr/>
        </p:nvPicPr>
        <p:blipFill>
          <a:blip r:embed="rId4"/>
          <a:stretch>
            <a:fillRect/>
          </a:stretch>
        </p:blipFill>
        <p:spPr>
          <a:xfrm>
            <a:off x="3566160" y="1417320"/>
            <a:ext cx="320040" cy="320040"/>
          </a:xfrm>
          <a:prstGeom prst="rect">
            <a:avLst/>
          </a:prstGeom>
        </p:spPr>
      </p:pic>
      <p:sp>
        <p:nvSpPr>
          <p:cNvPr id="11" name="Text 7"/>
          <p:cNvSpPr/>
          <p:nvPr/>
        </p:nvSpPr>
        <p:spPr>
          <a:xfrm>
            <a:off x="3977640" y="141732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Norm-Referenced</a:t>
            </a:r>
            <a:endParaRPr lang="en-US" sz="1300" dirty="0"/>
          </a:p>
        </p:txBody>
      </p:sp>
      <p:sp>
        <p:nvSpPr>
          <p:cNvPr id="12" name="Text 8"/>
          <p:cNvSpPr/>
          <p:nvPr/>
        </p:nvSpPr>
        <p:spPr>
          <a:xfrm>
            <a:off x="3566160" y="187452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Compares performance to a representative peer group</a:t>
            </a:r>
            <a:endParaRPr lang="en-US" sz="1100" dirty="0"/>
          </a:p>
        </p:txBody>
      </p:sp>
      <p:sp>
        <p:nvSpPr>
          <p:cNvPr id="13" name="Shape 9"/>
          <p:cNvSpPr/>
          <p:nvPr/>
        </p:nvSpPr>
        <p:spPr>
          <a:xfrm>
            <a:off x="6217920" y="118872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Shape 10"/>
          <p:cNvSpPr/>
          <p:nvPr/>
        </p:nvSpPr>
        <p:spPr>
          <a:xfrm>
            <a:off x="6217920" y="1188720"/>
            <a:ext cx="2560320" cy="54864"/>
          </a:xfrm>
          <a:prstGeom prst="rect">
            <a:avLst/>
          </a:prstGeom>
          <a:solidFill>
            <a:srgbClr val="C9A84C"/>
          </a:solidFill>
          <a:ln/>
        </p:spPr>
        <p:txBody>
          <a:bodyPr/>
          <a:lstStyle/>
          <a:p>
            <a:endParaRPr lang="en-US"/>
          </a:p>
        </p:txBody>
      </p:sp>
      <p:pic>
        <p:nvPicPr>
          <p:cNvPr id="15" name="Image 2" descr="preencoded.png"/>
          <p:cNvPicPr>
            <a:picLocks noChangeAspect="1"/>
          </p:cNvPicPr>
          <p:nvPr/>
        </p:nvPicPr>
        <p:blipFill>
          <a:blip r:embed="rId5"/>
          <a:stretch>
            <a:fillRect/>
          </a:stretch>
        </p:blipFill>
        <p:spPr>
          <a:xfrm>
            <a:off x="6400800" y="1417320"/>
            <a:ext cx="320040" cy="320040"/>
          </a:xfrm>
          <a:prstGeom prst="rect">
            <a:avLst/>
          </a:prstGeom>
        </p:spPr>
      </p:pic>
      <p:sp>
        <p:nvSpPr>
          <p:cNvPr id="16" name="Text 11"/>
          <p:cNvSpPr/>
          <p:nvPr/>
        </p:nvSpPr>
        <p:spPr>
          <a:xfrm>
            <a:off x="6812280" y="141732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Validity</a:t>
            </a:r>
            <a:endParaRPr lang="en-US" sz="1300" dirty="0"/>
          </a:p>
        </p:txBody>
      </p:sp>
      <p:sp>
        <p:nvSpPr>
          <p:cNvPr id="17" name="Text 12"/>
          <p:cNvSpPr/>
          <p:nvPr/>
        </p:nvSpPr>
        <p:spPr>
          <a:xfrm>
            <a:off x="6400800" y="187452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Evidence that test scores support accurate interpretations for intended purposes</a:t>
            </a:r>
            <a:endParaRPr lang="en-US" sz="1100" dirty="0"/>
          </a:p>
        </p:txBody>
      </p:sp>
      <p:sp>
        <p:nvSpPr>
          <p:cNvPr id="18" name="Shape 13"/>
          <p:cNvSpPr/>
          <p:nvPr/>
        </p:nvSpPr>
        <p:spPr>
          <a:xfrm>
            <a:off x="54864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4"/>
          <p:cNvSpPr/>
          <p:nvPr/>
        </p:nvSpPr>
        <p:spPr>
          <a:xfrm>
            <a:off x="548640" y="2926080"/>
            <a:ext cx="2560320" cy="54864"/>
          </a:xfrm>
          <a:prstGeom prst="rect">
            <a:avLst/>
          </a:prstGeom>
          <a:solidFill>
            <a:srgbClr val="2C5F2D"/>
          </a:solidFill>
          <a:ln/>
        </p:spPr>
        <p:txBody>
          <a:bodyPr/>
          <a:lstStyle/>
          <a:p>
            <a:endParaRPr lang="en-US"/>
          </a:p>
        </p:txBody>
      </p:sp>
      <p:pic>
        <p:nvPicPr>
          <p:cNvPr id="20" name="Image 3" descr="preencoded.png"/>
          <p:cNvPicPr>
            <a:picLocks noChangeAspect="1"/>
          </p:cNvPicPr>
          <p:nvPr/>
        </p:nvPicPr>
        <p:blipFill>
          <a:blip r:embed="rId6"/>
          <a:stretch>
            <a:fillRect/>
          </a:stretch>
        </p:blipFill>
        <p:spPr>
          <a:xfrm>
            <a:off x="731520" y="3154680"/>
            <a:ext cx="320040" cy="320040"/>
          </a:xfrm>
          <a:prstGeom prst="rect">
            <a:avLst/>
          </a:prstGeom>
        </p:spPr>
      </p:pic>
      <p:sp>
        <p:nvSpPr>
          <p:cNvPr id="21" name="Text 15"/>
          <p:cNvSpPr/>
          <p:nvPr/>
        </p:nvSpPr>
        <p:spPr>
          <a:xfrm>
            <a:off x="1143000" y="315468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Reliability</a:t>
            </a:r>
            <a:endParaRPr lang="en-US" sz="1300" dirty="0"/>
          </a:p>
        </p:txBody>
      </p:sp>
      <p:sp>
        <p:nvSpPr>
          <p:cNvPr id="22" name="Text 16"/>
          <p:cNvSpPr/>
          <p:nvPr/>
        </p:nvSpPr>
        <p:spPr>
          <a:xfrm>
            <a:off x="731520" y="361188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Consistency, stability, and precision of test scores across administrations</a:t>
            </a:r>
            <a:endParaRPr lang="en-US" sz="1100" dirty="0"/>
          </a:p>
        </p:txBody>
      </p:sp>
      <p:sp>
        <p:nvSpPr>
          <p:cNvPr id="23" name="Shape 17"/>
          <p:cNvSpPr/>
          <p:nvPr/>
        </p:nvSpPr>
        <p:spPr>
          <a:xfrm>
            <a:off x="338328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4" name="Shape 18"/>
          <p:cNvSpPr/>
          <p:nvPr/>
        </p:nvSpPr>
        <p:spPr>
          <a:xfrm>
            <a:off x="3383280" y="2926080"/>
            <a:ext cx="2560320" cy="54864"/>
          </a:xfrm>
          <a:prstGeom prst="rect">
            <a:avLst/>
          </a:prstGeom>
          <a:solidFill>
            <a:srgbClr val="1E3A5F"/>
          </a:solidFill>
          <a:ln/>
        </p:spPr>
        <p:txBody>
          <a:bodyPr/>
          <a:lstStyle/>
          <a:p>
            <a:endParaRPr lang="en-US"/>
          </a:p>
        </p:txBody>
      </p:sp>
      <p:pic>
        <p:nvPicPr>
          <p:cNvPr id="25" name="Image 4" descr="preencoded.png"/>
          <p:cNvPicPr>
            <a:picLocks noChangeAspect="1"/>
          </p:cNvPicPr>
          <p:nvPr/>
        </p:nvPicPr>
        <p:blipFill>
          <a:blip r:embed="rId7"/>
          <a:stretch>
            <a:fillRect/>
          </a:stretch>
        </p:blipFill>
        <p:spPr>
          <a:xfrm>
            <a:off x="3566160" y="3154680"/>
            <a:ext cx="320040" cy="320040"/>
          </a:xfrm>
          <a:prstGeom prst="rect">
            <a:avLst/>
          </a:prstGeom>
        </p:spPr>
      </p:pic>
      <p:sp>
        <p:nvSpPr>
          <p:cNvPr id="26" name="Text 19"/>
          <p:cNvSpPr/>
          <p:nvPr/>
        </p:nvSpPr>
        <p:spPr>
          <a:xfrm>
            <a:off x="3977640" y="315468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Alignment</a:t>
            </a:r>
            <a:endParaRPr lang="en-US" sz="1300" dirty="0"/>
          </a:p>
        </p:txBody>
      </p:sp>
      <p:sp>
        <p:nvSpPr>
          <p:cNvPr id="27" name="Text 20"/>
          <p:cNvSpPr/>
          <p:nvPr/>
        </p:nvSpPr>
        <p:spPr>
          <a:xfrm>
            <a:off x="3566160" y="361188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Correspondence between curriculum standards, instruction, and assessment</a:t>
            </a:r>
            <a:endParaRPr lang="en-US" sz="1100" dirty="0"/>
          </a:p>
        </p:txBody>
      </p:sp>
      <p:sp>
        <p:nvSpPr>
          <p:cNvPr id="28" name="Shape 21"/>
          <p:cNvSpPr/>
          <p:nvPr/>
        </p:nvSpPr>
        <p:spPr>
          <a:xfrm>
            <a:off x="621792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9" name="Shape 22"/>
          <p:cNvSpPr/>
          <p:nvPr/>
        </p:nvSpPr>
        <p:spPr>
          <a:xfrm>
            <a:off x="6217920" y="2926080"/>
            <a:ext cx="2560320" cy="54864"/>
          </a:xfrm>
          <a:prstGeom prst="rect">
            <a:avLst/>
          </a:prstGeom>
          <a:solidFill>
            <a:srgbClr val="C9A84C"/>
          </a:solidFill>
          <a:ln/>
        </p:spPr>
        <p:txBody>
          <a:bodyPr/>
          <a:lstStyle/>
          <a:p>
            <a:endParaRPr lang="en-US"/>
          </a:p>
        </p:txBody>
      </p:sp>
      <p:pic>
        <p:nvPicPr>
          <p:cNvPr id="30" name="Image 5" descr="preencoded.png"/>
          <p:cNvPicPr>
            <a:picLocks noChangeAspect="1"/>
          </p:cNvPicPr>
          <p:nvPr/>
        </p:nvPicPr>
        <p:blipFill>
          <a:blip r:embed="rId8"/>
          <a:stretch>
            <a:fillRect/>
          </a:stretch>
        </p:blipFill>
        <p:spPr>
          <a:xfrm>
            <a:off x="6400800" y="3154680"/>
            <a:ext cx="320040" cy="320040"/>
          </a:xfrm>
          <a:prstGeom prst="rect">
            <a:avLst/>
          </a:prstGeom>
        </p:spPr>
      </p:pic>
      <p:sp>
        <p:nvSpPr>
          <p:cNvPr id="31" name="Text 23"/>
          <p:cNvSpPr/>
          <p:nvPr/>
        </p:nvSpPr>
        <p:spPr>
          <a:xfrm>
            <a:off x="6812280" y="3154680"/>
            <a:ext cx="1783080" cy="320040"/>
          </a:xfrm>
          <a:prstGeom prst="rect">
            <a:avLst/>
          </a:prstGeom>
          <a:noFill/>
          <a:ln/>
        </p:spPr>
        <p:txBody>
          <a:bodyPr wrap="square" lIns="0" tIns="0" rIns="0" bIns="0" rtlCol="0" anchor="ctr"/>
          <a:lstStyle/>
          <a:p>
            <a:pPr marL="0" indent="0">
              <a:buNone/>
            </a:pPr>
            <a:r>
              <a:rPr lang="en-US" sz="1300" b="1" dirty="0">
                <a:solidFill>
                  <a:srgbClr val="2D3436"/>
                </a:solidFill>
                <a:latin typeface="Georgia" pitchFamily="34" charset="0"/>
                <a:ea typeface="Georgia" pitchFamily="34" charset="-122"/>
                <a:cs typeface="Georgia" pitchFamily="34" charset="-120"/>
              </a:rPr>
              <a:t>Equity &amp; DIF</a:t>
            </a:r>
            <a:endParaRPr lang="en-US" sz="1300" dirty="0"/>
          </a:p>
        </p:txBody>
      </p:sp>
      <p:sp>
        <p:nvSpPr>
          <p:cNvPr id="32" name="Text 24"/>
          <p:cNvSpPr/>
          <p:nvPr/>
        </p:nvSpPr>
        <p:spPr>
          <a:xfrm>
            <a:off x="6400800" y="3611880"/>
            <a:ext cx="2194560" cy="731520"/>
          </a:xfrm>
          <a:prstGeom prst="rect">
            <a:avLst/>
          </a:prstGeom>
          <a:noFill/>
          <a:ln/>
        </p:spPr>
        <p:txBody>
          <a:bodyPr wrap="square" lIns="0" tIns="0" rIns="0" bIns="0" rtlCol="0" anchor="ctr"/>
          <a:lstStyle/>
          <a:p>
            <a:pPr marL="0" indent="0">
              <a:buNone/>
            </a:pPr>
            <a:r>
              <a:rPr lang="en-US" sz="1100" dirty="0">
                <a:solidFill>
                  <a:srgbClr val="576574"/>
                </a:solidFill>
                <a:latin typeface="Calibri" pitchFamily="34" charset="0"/>
                <a:ea typeface="Calibri" pitchFamily="34" charset="-122"/>
                <a:cs typeface="Calibri" pitchFamily="34" charset="-120"/>
              </a:rPr>
              <a:t>Ensuring assessment items function fairly across all demographic subgroups</a:t>
            </a:r>
            <a:endParaRPr lang="en-US" sz="1100" dirty="0"/>
          </a:p>
        </p:txBody>
      </p:sp>
      <p:sp>
        <p:nvSpPr>
          <p:cNvPr id="33" name="Text 25"/>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34" name="Text 26"/>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600" b="1" dirty="0">
                <a:solidFill>
                  <a:srgbClr val="1E3A5F"/>
                </a:solidFill>
                <a:latin typeface="Georgia" pitchFamily="34" charset="0"/>
                <a:ea typeface="Georgia" pitchFamily="34" charset="-122"/>
                <a:cs typeface="Georgia" pitchFamily="34" charset="-120"/>
              </a:rPr>
              <a:t>Recommended Assessments</a:t>
            </a:r>
            <a:endParaRPr lang="en-US" sz="3600" dirty="0"/>
          </a:p>
        </p:txBody>
      </p:sp>
      <p:sp>
        <p:nvSpPr>
          <p:cNvPr id="3" name="Shape 1"/>
          <p:cNvSpPr/>
          <p:nvPr/>
        </p:nvSpPr>
        <p:spPr>
          <a:xfrm>
            <a:off x="548640" y="1097280"/>
            <a:ext cx="804672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4" name="Shape 2"/>
          <p:cNvSpPr/>
          <p:nvPr/>
        </p:nvSpPr>
        <p:spPr>
          <a:xfrm>
            <a:off x="548640" y="1097280"/>
            <a:ext cx="73152" cy="804672"/>
          </a:xfrm>
          <a:prstGeom prst="rect">
            <a:avLst/>
          </a:prstGeom>
          <a:solidFill>
            <a:srgbClr val="2C5F2D"/>
          </a:solidFill>
          <a:ln/>
        </p:spPr>
        <p:txBody>
          <a:bodyPr/>
          <a:lstStyle/>
          <a:p>
            <a:endParaRPr lang="en-US"/>
          </a:p>
        </p:txBody>
      </p:sp>
      <p:sp>
        <p:nvSpPr>
          <p:cNvPr id="5" name="Text 3"/>
          <p:cNvSpPr/>
          <p:nvPr/>
        </p:nvSpPr>
        <p:spPr>
          <a:xfrm>
            <a:off x="822960" y="1170432"/>
            <a:ext cx="2377440" cy="320040"/>
          </a:xfrm>
          <a:prstGeom prst="rect">
            <a:avLst/>
          </a:prstGeom>
          <a:noFill/>
          <a:ln/>
        </p:spPr>
        <p:txBody>
          <a:bodyPr wrap="square" lIns="0" tIns="0" rIns="0" bIns="0" rtlCol="0" anchor="ctr"/>
          <a:lstStyle/>
          <a:p>
            <a:pPr marL="0" indent="0">
              <a:buNone/>
            </a:pPr>
            <a:r>
              <a:rPr lang="en-US" sz="1600" b="1" dirty="0">
                <a:solidFill>
                  <a:srgbClr val="1E3A5F"/>
                </a:solidFill>
                <a:latin typeface="Georgia" pitchFamily="34" charset="0"/>
                <a:ea typeface="Georgia" pitchFamily="34" charset="-122"/>
                <a:cs typeface="Georgia" pitchFamily="34" charset="-120"/>
              </a:rPr>
              <a:t>NWEA MAP Growth</a:t>
            </a:r>
            <a:endParaRPr lang="en-US" sz="1600" dirty="0"/>
          </a:p>
        </p:txBody>
      </p:sp>
      <p:sp>
        <p:nvSpPr>
          <p:cNvPr id="6" name="Shape 4"/>
          <p:cNvSpPr/>
          <p:nvPr/>
        </p:nvSpPr>
        <p:spPr>
          <a:xfrm>
            <a:off x="822960" y="1554480"/>
            <a:ext cx="914400" cy="256032"/>
          </a:xfrm>
          <a:prstGeom prst="rect">
            <a:avLst/>
          </a:prstGeom>
          <a:solidFill>
            <a:srgbClr val="2C5F2D">
              <a:alpha val="15000"/>
            </a:srgbClr>
          </a:solidFill>
          <a:ln/>
        </p:spPr>
        <p:txBody>
          <a:bodyPr/>
          <a:lstStyle/>
          <a:p>
            <a:endParaRPr lang="en-US"/>
          </a:p>
        </p:txBody>
      </p:sp>
      <p:sp>
        <p:nvSpPr>
          <p:cNvPr id="7" name="Text 5"/>
          <p:cNvSpPr/>
          <p:nvPr/>
        </p:nvSpPr>
        <p:spPr>
          <a:xfrm>
            <a:off x="822960" y="1554480"/>
            <a:ext cx="914400" cy="256032"/>
          </a:xfrm>
          <a:prstGeom prst="rect">
            <a:avLst/>
          </a:prstGeom>
          <a:noFill/>
          <a:ln/>
        </p:spPr>
        <p:txBody>
          <a:bodyPr wrap="square" lIns="0" tIns="0" rIns="0" bIns="0" rtlCol="0" anchor="ctr"/>
          <a:lstStyle/>
          <a:p>
            <a:pPr marL="0" indent="0" algn="ctr">
              <a:buNone/>
            </a:pPr>
            <a:r>
              <a:rPr lang="en-US" sz="900" b="1" dirty="0">
                <a:solidFill>
                  <a:srgbClr val="2C5F2D"/>
                </a:solidFill>
                <a:latin typeface="Calibri" pitchFamily="34" charset="0"/>
                <a:ea typeface="Calibri" pitchFamily="34" charset="-122"/>
                <a:cs typeface="Calibri" pitchFamily="34" charset="-120"/>
              </a:rPr>
              <a:t>Grades K–12</a:t>
            </a:r>
            <a:endParaRPr lang="en-US" sz="900" dirty="0"/>
          </a:p>
        </p:txBody>
      </p:sp>
      <p:sp>
        <p:nvSpPr>
          <p:cNvPr id="8" name="Text 6"/>
          <p:cNvSpPr/>
          <p:nvPr/>
        </p:nvSpPr>
        <p:spPr>
          <a:xfrm>
            <a:off x="1920240" y="1554480"/>
            <a:ext cx="1371600" cy="256032"/>
          </a:xfrm>
          <a:prstGeom prst="rect">
            <a:avLst/>
          </a:prstGeom>
          <a:noFill/>
          <a:ln/>
        </p:spPr>
        <p:txBody>
          <a:bodyPr wrap="square" lIns="0" tIns="0" rIns="0" bIns="0" rtlCol="0" anchor="ctr"/>
          <a:lstStyle/>
          <a:p>
            <a:pPr marL="0" indent="0">
              <a:buNone/>
            </a:pPr>
            <a:r>
              <a:rPr lang="en-US" sz="1000" dirty="0">
                <a:solidFill>
                  <a:srgbClr val="576574"/>
                </a:solidFill>
                <a:latin typeface="Calibri" pitchFamily="34" charset="0"/>
                <a:ea typeface="Calibri" pitchFamily="34" charset="-122"/>
                <a:cs typeface="Calibri" pitchFamily="34" charset="-120"/>
              </a:rPr>
              <a:t>Norm-Referenced</a:t>
            </a:r>
            <a:endParaRPr lang="en-US" sz="1000" dirty="0"/>
          </a:p>
        </p:txBody>
      </p:sp>
      <p:sp>
        <p:nvSpPr>
          <p:cNvPr id="9" name="Text 7"/>
          <p:cNvSpPr/>
          <p:nvPr/>
        </p:nvSpPr>
        <p:spPr>
          <a:xfrm>
            <a:off x="3474720" y="1234440"/>
            <a:ext cx="4846320" cy="50292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Strong growth model with conditional growth percentiles</a:t>
            </a:r>
            <a:endParaRPr lang="en-US" sz="1200" dirty="0"/>
          </a:p>
        </p:txBody>
      </p:sp>
      <p:sp>
        <p:nvSpPr>
          <p:cNvPr id="10" name="Shape 8"/>
          <p:cNvSpPr/>
          <p:nvPr/>
        </p:nvSpPr>
        <p:spPr>
          <a:xfrm>
            <a:off x="548640" y="2057400"/>
            <a:ext cx="804672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9"/>
          <p:cNvSpPr/>
          <p:nvPr/>
        </p:nvSpPr>
        <p:spPr>
          <a:xfrm>
            <a:off x="548640" y="2057400"/>
            <a:ext cx="73152" cy="804672"/>
          </a:xfrm>
          <a:prstGeom prst="rect">
            <a:avLst/>
          </a:prstGeom>
          <a:solidFill>
            <a:srgbClr val="1E3A5F"/>
          </a:solidFill>
          <a:ln/>
        </p:spPr>
        <p:txBody>
          <a:bodyPr/>
          <a:lstStyle/>
          <a:p>
            <a:endParaRPr lang="en-US"/>
          </a:p>
        </p:txBody>
      </p:sp>
      <p:sp>
        <p:nvSpPr>
          <p:cNvPr id="12" name="Text 10"/>
          <p:cNvSpPr/>
          <p:nvPr/>
        </p:nvSpPr>
        <p:spPr>
          <a:xfrm>
            <a:off x="822960" y="2130552"/>
            <a:ext cx="2651760" cy="365760"/>
          </a:xfrm>
          <a:prstGeom prst="rect">
            <a:avLst/>
          </a:prstGeom>
          <a:noFill/>
          <a:ln/>
        </p:spPr>
        <p:txBody>
          <a:bodyPr wrap="square" lIns="0" tIns="0" rIns="0" bIns="0" rtlCol="0" anchor="ctr"/>
          <a:lstStyle/>
          <a:p>
            <a:pPr marL="0" indent="0">
              <a:buNone/>
            </a:pPr>
            <a:r>
              <a:rPr lang="en-US" sz="1600" b="1" dirty="0" err="1">
                <a:solidFill>
                  <a:srgbClr val="1E3A5F"/>
                </a:solidFill>
                <a:latin typeface="Georgia" pitchFamily="34" charset="0"/>
                <a:ea typeface="Georgia" pitchFamily="34" charset="-122"/>
                <a:cs typeface="Georgia" pitchFamily="34" charset="-120"/>
              </a:rPr>
              <a:t>iReady</a:t>
            </a:r>
            <a:r>
              <a:rPr lang="en-US" sz="1600" b="1" dirty="0">
                <a:solidFill>
                  <a:srgbClr val="1E3A5F"/>
                </a:solidFill>
                <a:latin typeface="Georgia" pitchFamily="34" charset="0"/>
                <a:ea typeface="Georgia" pitchFamily="34" charset="-122"/>
                <a:cs typeface="Georgia" pitchFamily="34" charset="-120"/>
              </a:rPr>
              <a:t> Diagnostic*</a:t>
            </a:r>
            <a:endParaRPr lang="en-US" sz="1600" dirty="0"/>
          </a:p>
        </p:txBody>
      </p:sp>
      <p:sp>
        <p:nvSpPr>
          <p:cNvPr id="13" name="Shape 11"/>
          <p:cNvSpPr/>
          <p:nvPr/>
        </p:nvSpPr>
        <p:spPr>
          <a:xfrm>
            <a:off x="822960" y="2514600"/>
            <a:ext cx="914400" cy="256032"/>
          </a:xfrm>
          <a:prstGeom prst="rect">
            <a:avLst/>
          </a:prstGeom>
          <a:solidFill>
            <a:srgbClr val="1E3A5F">
              <a:alpha val="15000"/>
            </a:srgbClr>
          </a:solidFill>
          <a:ln/>
        </p:spPr>
        <p:txBody>
          <a:bodyPr/>
          <a:lstStyle/>
          <a:p>
            <a:endParaRPr lang="en-US"/>
          </a:p>
        </p:txBody>
      </p:sp>
      <p:sp>
        <p:nvSpPr>
          <p:cNvPr id="14" name="Text 12"/>
          <p:cNvSpPr/>
          <p:nvPr/>
        </p:nvSpPr>
        <p:spPr>
          <a:xfrm>
            <a:off x="822960" y="2514600"/>
            <a:ext cx="914400" cy="256032"/>
          </a:xfrm>
          <a:prstGeom prst="rect">
            <a:avLst/>
          </a:prstGeom>
          <a:noFill/>
          <a:ln/>
        </p:spPr>
        <p:txBody>
          <a:bodyPr wrap="square" lIns="0" tIns="0" rIns="0" bIns="0" rtlCol="0" anchor="ctr"/>
          <a:lstStyle/>
          <a:p>
            <a:pPr marL="0" indent="0" algn="ctr">
              <a:buNone/>
            </a:pPr>
            <a:r>
              <a:rPr lang="en-US" sz="900" b="1" dirty="0">
                <a:solidFill>
                  <a:srgbClr val="1E3A5F"/>
                </a:solidFill>
                <a:latin typeface="Calibri" pitchFamily="34" charset="0"/>
                <a:ea typeface="Calibri" pitchFamily="34" charset="-122"/>
                <a:cs typeface="Calibri" pitchFamily="34" charset="-120"/>
              </a:rPr>
              <a:t>Grades 3–8</a:t>
            </a:r>
            <a:endParaRPr lang="en-US" sz="900" dirty="0"/>
          </a:p>
        </p:txBody>
      </p:sp>
      <p:sp>
        <p:nvSpPr>
          <p:cNvPr id="15" name="Text 13"/>
          <p:cNvSpPr/>
          <p:nvPr/>
        </p:nvSpPr>
        <p:spPr>
          <a:xfrm>
            <a:off x="1920240" y="2514600"/>
            <a:ext cx="1371600" cy="256032"/>
          </a:xfrm>
          <a:prstGeom prst="rect">
            <a:avLst/>
          </a:prstGeom>
          <a:noFill/>
          <a:ln/>
        </p:spPr>
        <p:txBody>
          <a:bodyPr wrap="square" lIns="0" tIns="0" rIns="0" bIns="0" rtlCol="0" anchor="ctr"/>
          <a:lstStyle/>
          <a:p>
            <a:pPr marL="0" indent="0">
              <a:buNone/>
            </a:pPr>
            <a:r>
              <a:rPr lang="en-US" sz="1000" dirty="0">
                <a:solidFill>
                  <a:srgbClr val="576574"/>
                </a:solidFill>
                <a:latin typeface="Calibri" pitchFamily="34" charset="0"/>
                <a:ea typeface="Calibri" pitchFamily="34" charset="-122"/>
                <a:cs typeface="Calibri" pitchFamily="34" charset="-120"/>
              </a:rPr>
              <a:t>Criterion-Referenced</a:t>
            </a:r>
            <a:endParaRPr lang="en-US" sz="1000" dirty="0"/>
          </a:p>
        </p:txBody>
      </p:sp>
      <p:sp>
        <p:nvSpPr>
          <p:cNvPr id="16" name="Text 14"/>
          <p:cNvSpPr/>
          <p:nvPr/>
        </p:nvSpPr>
        <p:spPr>
          <a:xfrm>
            <a:off x="3474720" y="2194560"/>
            <a:ext cx="4846320" cy="50292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Detailed skill development data; stretch growth goals</a:t>
            </a:r>
            <a:endParaRPr lang="en-US" sz="1200" dirty="0"/>
          </a:p>
        </p:txBody>
      </p:sp>
      <p:sp>
        <p:nvSpPr>
          <p:cNvPr id="17" name="Shape 15"/>
          <p:cNvSpPr/>
          <p:nvPr/>
        </p:nvSpPr>
        <p:spPr>
          <a:xfrm>
            <a:off x="548640" y="3017520"/>
            <a:ext cx="804672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8" name="Shape 16"/>
          <p:cNvSpPr/>
          <p:nvPr/>
        </p:nvSpPr>
        <p:spPr>
          <a:xfrm>
            <a:off x="548640" y="3017520"/>
            <a:ext cx="73152" cy="804672"/>
          </a:xfrm>
          <a:prstGeom prst="rect">
            <a:avLst/>
          </a:prstGeom>
          <a:solidFill>
            <a:srgbClr val="C9A84C"/>
          </a:solidFill>
          <a:ln/>
        </p:spPr>
        <p:txBody>
          <a:bodyPr/>
          <a:lstStyle/>
          <a:p>
            <a:endParaRPr lang="en-US"/>
          </a:p>
        </p:txBody>
      </p:sp>
      <p:sp>
        <p:nvSpPr>
          <p:cNvPr id="19" name="Text 17"/>
          <p:cNvSpPr/>
          <p:nvPr/>
        </p:nvSpPr>
        <p:spPr>
          <a:xfrm>
            <a:off x="822960" y="3090672"/>
            <a:ext cx="2377440" cy="320040"/>
          </a:xfrm>
          <a:prstGeom prst="rect">
            <a:avLst/>
          </a:prstGeom>
          <a:noFill/>
          <a:ln/>
        </p:spPr>
        <p:txBody>
          <a:bodyPr wrap="square" lIns="0" tIns="0" rIns="0" bIns="0" rtlCol="0" anchor="ctr"/>
          <a:lstStyle/>
          <a:p>
            <a:pPr marL="0" indent="0">
              <a:buNone/>
            </a:pPr>
            <a:r>
              <a:rPr lang="en-US" sz="1600" b="1" dirty="0">
                <a:solidFill>
                  <a:srgbClr val="1E3A5F"/>
                </a:solidFill>
                <a:latin typeface="Georgia" pitchFamily="34" charset="0"/>
                <a:ea typeface="Georgia" pitchFamily="34" charset="-122"/>
                <a:cs typeface="Georgia" pitchFamily="34" charset="-120"/>
              </a:rPr>
              <a:t>MAST</a:t>
            </a:r>
            <a:endParaRPr lang="en-US" sz="1600" dirty="0"/>
          </a:p>
        </p:txBody>
      </p:sp>
      <p:sp>
        <p:nvSpPr>
          <p:cNvPr id="20" name="Shape 18"/>
          <p:cNvSpPr/>
          <p:nvPr/>
        </p:nvSpPr>
        <p:spPr>
          <a:xfrm>
            <a:off x="822960" y="3474720"/>
            <a:ext cx="914400" cy="256032"/>
          </a:xfrm>
          <a:prstGeom prst="rect">
            <a:avLst/>
          </a:prstGeom>
          <a:solidFill>
            <a:srgbClr val="C9A84C">
              <a:alpha val="15000"/>
            </a:srgbClr>
          </a:solidFill>
          <a:ln/>
        </p:spPr>
        <p:txBody>
          <a:bodyPr/>
          <a:lstStyle/>
          <a:p>
            <a:endParaRPr lang="en-US"/>
          </a:p>
        </p:txBody>
      </p:sp>
      <p:sp>
        <p:nvSpPr>
          <p:cNvPr id="21" name="Text 19"/>
          <p:cNvSpPr/>
          <p:nvPr/>
        </p:nvSpPr>
        <p:spPr>
          <a:xfrm>
            <a:off x="822960" y="3474720"/>
            <a:ext cx="9144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Grades 3–8</a:t>
            </a:r>
            <a:endParaRPr lang="en-US" sz="900" dirty="0"/>
          </a:p>
        </p:txBody>
      </p:sp>
      <p:sp>
        <p:nvSpPr>
          <p:cNvPr id="22" name="Text 20"/>
          <p:cNvSpPr/>
          <p:nvPr/>
        </p:nvSpPr>
        <p:spPr>
          <a:xfrm>
            <a:off x="1920240" y="3474720"/>
            <a:ext cx="1371600" cy="256032"/>
          </a:xfrm>
          <a:prstGeom prst="rect">
            <a:avLst/>
          </a:prstGeom>
          <a:noFill/>
          <a:ln/>
        </p:spPr>
        <p:txBody>
          <a:bodyPr wrap="square" lIns="0" tIns="0" rIns="0" bIns="0" rtlCol="0" anchor="ctr"/>
          <a:lstStyle/>
          <a:p>
            <a:pPr marL="0" indent="0">
              <a:buNone/>
            </a:pPr>
            <a:r>
              <a:rPr lang="en-US" sz="1000" dirty="0">
                <a:solidFill>
                  <a:srgbClr val="576574"/>
                </a:solidFill>
                <a:latin typeface="Calibri" pitchFamily="34" charset="0"/>
                <a:ea typeface="Calibri" pitchFamily="34" charset="-122"/>
                <a:cs typeface="Calibri" pitchFamily="34" charset="-120"/>
              </a:rPr>
              <a:t>State Summative</a:t>
            </a:r>
            <a:endParaRPr lang="en-US" sz="1000" dirty="0"/>
          </a:p>
        </p:txBody>
      </p:sp>
      <p:sp>
        <p:nvSpPr>
          <p:cNvPr id="23" name="Text 21"/>
          <p:cNvSpPr/>
          <p:nvPr/>
        </p:nvSpPr>
        <p:spPr>
          <a:xfrm>
            <a:off x="3474720" y="3154680"/>
            <a:ext cx="4846320" cy="50292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Montana standards aligned; required for state accountability</a:t>
            </a:r>
            <a:endParaRPr lang="en-US" sz="1200" dirty="0"/>
          </a:p>
        </p:txBody>
      </p:sp>
      <p:sp>
        <p:nvSpPr>
          <p:cNvPr id="24" name="Shape 22"/>
          <p:cNvSpPr/>
          <p:nvPr/>
        </p:nvSpPr>
        <p:spPr>
          <a:xfrm>
            <a:off x="548640" y="3977640"/>
            <a:ext cx="804672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Shape 23"/>
          <p:cNvSpPr/>
          <p:nvPr/>
        </p:nvSpPr>
        <p:spPr>
          <a:xfrm>
            <a:off x="548640" y="3977640"/>
            <a:ext cx="73152" cy="804672"/>
          </a:xfrm>
          <a:prstGeom prst="rect">
            <a:avLst/>
          </a:prstGeom>
          <a:solidFill>
            <a:srgbClr val="5A8F5C"/>
          </a:solidFill>
          <a:ln/>
        </p:spPr>
        <p:txBody>
          <a:bodyPr/>
          <a:lstStyle/>
          <a:p>
            <a:endParaRPr lang="en-US"/>
          </a:p>
        </p:txBody>
      </p:sp>
      <p:sp>
        <p:nvSpPr>
          <p:cNvPr id="26" name="Text 24"/>
          <p:cNvSpPr/>
          <p:nvPr/>
        </p:nvSpPr>
        <p:spPr>
          <a:xfrm>
            <a:off x="822960" y="4050792"/>
            <a:ext cx="2377440" cy="320040"/>
          </a:xfrm>
          <a:prstGeom prst="rect">
            <a:avLst/>
          </a:prstGeom>
          <a:noFill/>
          <a:ln/>
        </p:spPr>
        <p:txBody>
          <a:bodyPr wrap="square" lIns="0" tIns="0" rIns="0" bIns="0" rtlCol="0" anchor="ctr"/>
          <a:lstStyle/>
          <a:p>
            <a:pPr marL="0" indent="0">
              <a:buNone/>
            </a:pPr>
            <a:r>
              <a:rPr lang="en-US" sz="1600" b="1" dirty="0">
                <a:solidFill>
                  <a:srgbClr val="1E3A5F"/>
                </a:solidFill>
                <a:latin typeface="Georgia" pitchFamily="34" charset="0"/>
                <a:ea typeface="Georgia" pitchFamily="34" charset="-122"/>
                <a:cs typeface="Georgia" pitchFamily="34" charset="-120"/>
              </a:rPr>
              <a:t>ACT / preACT</a:t>
            </a:r>
            <a:endParaRPr lang="en-US" sz="1600" dirty="0"/>
          </a:p>
        </p:txBody>
      </p:sp>
      <p:sp>
        <p:nvSpPr>
          <p:cNvPr id="27" name="Shape 25"/>
          <p:cNvSpPr/>
          <p:nvPr/>
        </p:nvSpPr>
        <p:spPr>
          <a:xfrm>
            <a:off x="822960" y="4434840"/>
            <a:ext cx="914400" cy="256032"/>
          </a:xfrm>
          <a:prstGeom prst="rect">
            <a:avLst/>
          </a:prstGeom>
          <a:solidFill>
            <a:srgbClr val="5A8F5C">
              <a:alpha val="15000"/>
            </a:srgbClr>
          </a:solidFill>
          <a:ln/>
        </p:spPr>
        <p:txBody>
          <a:bodyPr/>
          <a:lstStyle/>
          <a:p>
            <a:endParaRPr lang="en-US"/>
          </a:p>
        </p:txBody>
      </p:sp>
      <p:sp>
        <p:nvSpPr>
          <p:cNvPr id="28" name="Text 26"/>
          <p:cNvSpPr/>
          <p:nvPr/>
        </p:nvSpPr>
        <p:spPr>
          <a:xfrm>
            <a:off x="822960" y="4434840"/>
            <a:ext cx="914400" cy="256032"/>
          </a:xfrm>
          <a:prstGeom prst="rect">
            <a:avLst/>
          </a:prstGeom>
          <a:noFill/>
          <a:ln/>
        </p:spPr>
        <p:txBody>
          <a:bodyPr wrap="square" lIns="0" tIns="0" rIns="0" bIns="0" rtlCol="0" anchor="ctr"/>
          <a:lstStyle/>
          <a:p>
            <a:pPr marL="0" indent="0" algn="ctr">
              <a:buNone/>
            </a:pPr>
            <a:r>
              <a:rPr lang="en-US" sz="900" b="1" dirty="0">
                <a:solidFill>
                  <a:srgbClr val="5A8F5C"/>
                </a:solidFill>
                <a:latin typeface="Calibri" pitchFamily="34" charset="0"/>
                <a:ea typeface="Calibri" pitchFamily="34" charset="-122"/>
                <a:cs typeface="Calibri" pitchFamily="34" charset="-120"/>
              </a:rPr>
              <a:t>Grades 8–11</a:t>
            </a:r>
            <a:endParaRPr lang="en-US" sz="900" dirty="0"/>
          </a:p>
        </p:txBody>
      </p:sp>
      <p:sp>
        <p:nvSpPr>
          <p:cNvPr id="29" name="Text 27"/>
          <p:cNvSpPr/>
          <p:nvPr/>
        </p:nvSpPr>
        <p:spPr>
          <a:xfrm>
            <a:off x="1920240" y="4434840"/>
            <a:ext cx="1371600" cy="256032"/>
          </a:xfrm>
          <a:prstGeom prst="rect">
            <a:avLst/>
          </a:prstGeom>
          <a:noFill/>
          <a:ln/>
        </p:spPr>
        <p:txBody>
          <a:bodyPr wrap="square" lIns="0" tIns="0" rIns="0" bIns="0" rtlCol="0" anchor="ctr"/>
          <a:lstStyle/>
          <a:p>
            <a:pPr marL="0" indent="0">
              <a:buNone/>
            </a:pPr>
            <a:r>
              <a:rPr lang="en-US" sz="1000" dirty="0">
                <a:solidFill>
                  <a:srgbClr val="576574"/>
                </a:solidFill>
                <a:latin typeface="Calibri" pitchFamily="34" charset="0"/>
                <a:ea typeface="Calibri" pitchFamily="34" charset="-122"/>
                <a:cs typeface="Calibri" pitchFamily="34" charset="-120"/>
              </a:rPr>
              <a:t>College Readiness</a:t>
            </a:r>
            <a:endParaRPr lang="en-US" sz="1000" dirty="0"/>
          </a:p>
        </p:txBody>
      </p:sp>
      <p:sp>
        <p:nvSpPr>
          <p:cNvPr id="30" name="Text 28"/>
          <p:cNvSpPr/>
          <p:nvPr/>
        </p:nvSpPr>
        <p:spPr>
          <a:xfrm>
            <a:off x="3474720" y="4114800"/>
            <a:ext cx="4846320" cy="502920"/>
          </a:xfrm>
          <a:prstGeom prst="rect">
            <a:avLst/>
          </a:prstGeom>
          <a:noFill/>
          <a:ln/>
        </p:spPr>
        <p:txBody>
          <a:bodyPr wrap="square" lIns="0" tIns="0" rIns="0" bIns="0" rtlCol="0" anchor="ctr"/>
          <a:lstStyle/>
          <a:p>
            <a:pPr marL="0" indent="0">
              <a:buNone/>
            </a:pPr>
            <a:r>
              <a:rPr lang="en-US" sz="1200" dirty="0">
                <a:solidFill>
                  <a:srgbClr val="2D3436"/>
                </a:solidFill>
                <a:latin typeface="Calibri" pitchFamily="34" charset="0"/>
                <a:ea typeface="Calibri" pitchFamily="34" charset="-122"/>
                <a:cs typeface="Calibri" pitchFamily="34" charset="-120"/>
              </a:rPr>
              <a:t>Postsecondary readiness; conditional growth available</a:t>
            </a:r>
            <a:endParaRPr lang="en-US" sz="1200" dirty="0"/>
          </a:p>
        </p:txBody>
      </p:sp>
      <p:sp>
        <p:nvSpPr>
          <p:cNvPr id="32" name="Text 30"/>
          <p:cNvSpPr/>
          <p:nvPr/>
        </p:nvSpPr>
        <p:spPr>
          <a:xfrm>
            <a:off x="457200" y="4709160"/>
            <a:ext cx="8229600" cy="320040"/>
          </a:xfrm>
          <a:prstGeom prst="rect">
            <a:avLst/>
          </a:prstGeom>
          <a:noFill/>
          <a:ln/>
        </p:spPr>
        <p:txBody>
          <a:bodyPr wrap="square" rtlCol="0" anchor="ctr"/>
          <a:lstStyle/>
          <a:p>
            <a:pPr marL="0" indent="0">
              <a:buNone/>
            </a:pPr>
            <a:endParaRPr lang="en-US" sz="900" i="1" dirty="0">
              <a:solidFill>
                <a:srgbClr val="576574"/>
              </a:solidFill>
              <a:latin typeface="Calibri" pitchFamily="34" charset="0"/>
              <a:ea typeface="Calibri" pitchFamily="34" charset="-122"/>
              <a:cs typeface="Calibri" pitchFamily="34" charset="-120"/>
            </a:endParaRPr>
          </a:p>
          <a:p>
            <a:pPr marL="0" indent="0">
              <a:buNone/>
            </a:pPr>
            <a:r>
              <a:rPr lang="en-US" sz="900" i="1" dirty="0">
                <a:solidFill>
                  <a:srgbClr val="576574"/>
                </a:solidFill>
                <a:latin typeface="Calibri" pitchFamily="34" charset="0"/>
                <a:ea typeface="Calibri" pitchFamily="34" charset="-122"/>
                <a:cs typeface="Calibri" pitchFamily="34" charset="-120"/>
              </a:rPr>
              <a:t>*</a:t>
            </a:r>
            <a:r>
              <a:rPr lang="en-US" sz="900" i="1" dirty="0" err="1">
                <a:solidFill>
                  <a:srgbClr val="576574"/>
                </a:solidFill>
                <a:latin typeface="Calibri" pitchFamily="34" charset="0"/>
                <a:ea typeface="Calibri" pitchFamily="34" charset="-122"/>
                <a:cs typeface="Calibri" pitchFamily="34" charset="-120"/>
              </a:rPr>
              <a:t>iReady</a:t>
            </a:r>
            <a:r>
              <a:rPr lang="en-US" sz="900" i="1" dirty="0">
                <a:solidFill>
                  <a:srgbClr val="576574"/>
                </a:solidFill>
                <a:latin typeface="Calibri" pitchFamily="34" charset="0"/>
                <a:ea typeface="Calibri" pitchFamily="34" charset="-122"/>
                <a:cs typeface="Calibri" pitchFamily="34" charset="-120"/>
              </a:rPr>
              <a:t> Diagnostic will be called </a:t>
            </a:r>
            <a:r>
              <a:rPr lang="en-US" sz="900" i="1" dirty="0" err="1">
                <a:solidFill>
                  <a:srgbClr val="576574"/>
                </a:solidFill>
                <a:latin typeface="Calibri" pitchFamily="34" charset="0"/>
                <a:ea typeface="Calibri" pitchFamily="34" charset="-122"/>
                <a:cs typeface="Calibri" pitchFamily="34" charset="-120"/>
              </a:rPr>
              <a:t>iReady</a:t>
            </a:r>
            <a:r>
              <a:rPr lang="en-US" sz="900" i="1" dirty="0">
                <a:solidFill>
                  <a:srgbClr val="576574"/>
                </a:solidFill>
                <a:latin typeface="Calibri" pitchFamily="34" charset="0"/>
                <a:ea typeface="Calibri" pitchFamily="34" charset="-122"/>
                <a:cs typeface="Calibri" pitchFamily="34" charset="-120"/>
              </a:rPr>
              <a:t> Inform starting in 2026-2027</a:t>
            </a:r>
          </a:p>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33" name="Text 31"/>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548640" y="320040"/>
            <a:ext cx="8229600" cy="640080"/>
          </a:xfrm>
          <a:prstGeom prst="rect">
            <a:avLst/>
          </a:prstGeom>
          <a:noFill/>
          <a:ln/>
        </p:spPr>
        <p:txBody>
          <a:bodyPr wrap="square" lIns="0" tIns="0" rIns="0" bIns="0" rtlCol="0" anchor="ctr"/>
          <a:lstStyle/>
          <a:p>
            <a:pPr marL="0" indent="0">
              <a:buNone/>
            </a:pPr>
            <a:r>
              <a:rPr lang="en-US" sz="3400" b="1" dirty="0">
                <a:solidFill>
                  <a:srgbClr val="1E3A5F"/>
                </a:solidFill>
                <a:latin typeface="Georgia" pitchFamily="34" charset="0"/>
                <a:ea typeface="Georgia" pitchFamily="34" charset="-122"/>
                <a:cs typeface="Georgia" pitchFamily="34" charset="-120"/>
              </a:rPr>
              <a:t>Assessment Strengths &amp; Limitations</a:t>
            </a:r>
            <a:endParaRPr lang="en-US" sz="3400" dirty="0"/>
          </a:p>
        </p:txBody>
      </p:sp>
      <p:graphicFrame>
        <p:nvGraphicFramePr>
          <p:cNvPr id="9" name="Table 0"/>
          <p:cNvGraphicFramePr>
            <a:graphicFrameLocks noGrp="1"/>
          </p:cNvGraphicFramePr>
          <p:nvPr>
            <p:extLst>
              <p:ext uri="{D42A27DB-BD31-4B8C-83A1-F6EECF244321}">
                <p14:modId xmlns:p14="http://schemas.microsoft.com/office/powerpoint/2010/main" val="3137922599"/>
              </p:ext>
            </p:extLst>
          </p:nvPr>
        </p:nvGraphicFramePr>
        <p:xfrm>
          <a:off x="548640" y="1097280"/>
          <a:ext cx="8046720" cy="3596640"/>
        </p:xfrm>
        <a:graphic>
          <a:graphicData uri="http://schemas.openxmlformats.org/drawingml/2006/table">
            <a:tbl>
              <a:tblPr/>
              <a:tblGrid>
                <a:gridCol w="164592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411480">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Assessment</a:t>
                      </a:r>
                      <a:endParaRPr lang="en-US" sz="1200" dirty="0">
                        <a:latin typeface="Georgia" charset="0"/>
                        <a:ea typeface="Georgia" charset="0"/>
                        <a:cs typeface="Georgia"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1E3A5F"/>
                    </a:solidFill>
                  </a:tcPr>
                </a:tc>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Strengths</a:t>
                      </a:r>
                      <a:endParaRPr lang="en-US" sz="1200" dirty="0">
                        <a:latin typeface="Georgia" charset="0"/>
                        <a:ea typeface="Georgia" charset="0"/>
                        <a:cs typeface="Georgia"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1E3A5F"/>
                    </a:solidFill>
                  </a:tcPr>
                </a:tc>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Limitations</a:t>
                      </a:r>
                      <a:endParaRPr lang="en-US" sz="1200" dirty="0">
                        <a:latin typeface="Georgia" charset="0"/>
                        <a:ea typeface="Georgia" charset="0"/>
                        <a:cs typeface="Georgia"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1E3A5F"/>
                    </a:solidFill>
                  </a:tcPr>
                </a:tc>
                <a:extLst>
                  <a:ext uri="{0D108BD9-81ED-4DB2-BD59-A6C34878D82A}">
                    <a16:rowId xmlns:a16="http://schemas.microsoft.com/office/drawing/2014/main" val="10000"/>
                  </a:ext>
                </a:extLst>
              </a:tr>
              <a:tr h="777240">
                <a:tc>
                  <a:txBody>
                    <a:bodyPr/>
                    <a:lstStyle/>
                    <a:p>
                      <a:pPr marL="0" indent="0" algn="ctr">
                        <a:buNone/>
                      </a:pPr>
                      <a:r>
                        <a:rPr lang="en-US" sz="1100" b="1" dirty="0">
                          <a:solidFill>
                            <a:srgbClr val="2D3436"/>
                          </a:solidFill>
                          <a:latin typeface="Calibri" pitchFamily="34" charset="0"/>
                          <a:ea typeface="Calibri" pitchFamily="34" charset="-122"/>
                          <a:cs typeface="Calibri" pitchFamily="34" charset="-120"/>
                        </a:rPr>
                        <a:t>NWEA MAP</a:t>
                      </a:r>
                      <a:endParaRPr lang="en-US" sz="1100" dirty="0">
                        <a:latin typeface="Calibri" charset="0"/>
                        <a:ea typeface="Calibri" charset="0"/>
                        <a:cs typeface="Calibri" charset="0"/>
                      </a:endParaRPr>
                    </a:p>
                    <a:p>
                      <a:pPr marL="0" indent="0" algn="ctr">
                        <a:buNone/>
                      </a:pPr>
                      <a:r>
                        <a:rPr lang="en-US" sz="1100" b="1" dirty="0">
                          <a:solidFill>
                            <a:srgbClr val="2D3436"/>
                          </a:solidFill>
                          <a:latin typeface="Calibri" pitchFamily="34" charset="0"/>
                          <a:ea typeface="Calibri" pitchFamily="34" charset="-122"/>
                          <a:cs typeface="Calibri" pitchFamily="34" charset="-120"/>
                        </a:rPr>
                        <a:t>Growth</a:t>
                      </a:r>
                      <a:endParaRPr lang="en-US" sz="1100" dirty="0">
                        <a:latin typeface="Calibri" charset="0"/>
                        <a:ea typeface="Calibri" charset="0"/>
                        <a:cs typeface="Calibri"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tc>
                  <a:txBody>
                    <a:bodyPr/>
                    <a:lstStyle/>
                    <a:p>
                      <a:pPr marL="0" indent="0">
                        <a:buNone/>
                      </a:pPr>
                      <a:r>
                        <a:rPr lang="en-US" sz="1000" dirty="0">
                          <a:solidFill>
                            <a:srgbClr val="2D3436"/>
                          </a:solidFill>
                          <a:latin typeface="Calibri" pitchFamily="34" charset="0"/>
                          <a:ea typeface="Calibri" pitchFamily="34" charset="-122"/>
                          <a:cs typeface="Calibri" pitchFamily="34" charset="-120"/>
                        </a:rPr>
                        <a:t>Large national norm sample</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Strong conditional growth model</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Detailed technical documentation</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tc>
                  <a:txBody>
                    <a:bodyPr/>
                    <a:lstStyle/>
                    <a:p>
                      <a:pPr marL="0" indent="0">
                        <a:buNone/>
                      </a:pPr>
                      <a:r>
                        <a:rPr lang="en-US" sz="1000" dirty="0">
                          <a:solidFill>
                            <a:srgbClr val="576574"/>
                          </a:solidFill>
                          <a:latin typeface="Calibri" pitchFamily="34" charset="0"/>
                          <a:ea typeface="Calibri" pitchFamily="34" charset="-122"/>
                          <a:cs typeface="Calibri" pitchFamily="34" charset="-120"/>
                        </a:rPr>
                        <a:t>Limitations in grades 9–12</a:t>
                      </a:r>
                      <a:endParaRPr lang="en-US" sz="1000" dirty="0">
                        <a:latin typeface="Calibri" charset="0"/>
                        <a:ea typeface="Calibri" charset="0"/>
                        <a:cs typeface="Calibri" charset="0"/>
                      </a:endParaRPr>
                    </a:p>
                    <a:p>
                      <a:pPr marL="0" indent="0">
                        <a:buNone/>
                      </a:pPr>
                      <a:r>
                        <a:rPr lang="en-US" sz="1000" dirty="0">
                          <a:solidFill>
                            <a:srgbClr val="576574"/>
                          </a:solidFill>
                          <a:latin typeface="Calibri" pitchFamily="34" charset="0"/>
                          <a:ea typeface="Calibri" pitchFamily="34" charset="-122"/>
                          <a:cs typeface="Calibri" pitchFamily="34" charset="-120"/>
                        </a:rPr>
                        <a:t>Not directly aligned to MT standards</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77240">
                <a:tc>
                  <a:txBody>
                    <a:bodyPr/>
                    <a:lstStyle/>
                    <a:p>
                      <a:pPr marL="0" indent="0" algn="ctr">
                        <a:buNone/>
                      </a:pPr>
                      <a:r>
                        <a:rPr lang="en-US" sz="1100" b="1" dirty="0">
                          <a:solidFill>
                            <a:srgbClr val="2D3436"/>
                          </a:solidFill>
                          <a:latin typeface="Calibri" pitchFamily="34" charset="0"/>
                          <a:ea typeface="Calibri" pitchFamily="34" charset="-122"/>
                          <a:cs typeface="Calibri" pitchFamily="34" charset="-120"/>
                        </a:rPr>
                        <a:t>iReady</a:t>
                      </a:r>
                      <a:endParaRPr lang="en-US" sz="1100" dirty="0">
                        <a:latin typeface="Calibri" charset="0"/>
                        <a:ea typeface="Calibri" charset="0"/>
                        <a:cs typeface="Calibri" charset="0"/>
                      </a:endParaRPr>
                    </a:p>
                    <a:p>
                      <a:pPr marL="0" indent="0" algn="ctr">
                        <a:buNone/>
                      </a:pPr>
                      <a:r>
                        <a:rPr lang="en-US" sz="1100" b="1" dirty="0">
                          <a:solidFill>
                            <a:srgbClr val="2D3436"/>
                          </a:solidFill>
                          <a:latin typeface="Calibri" pitchFamily="34" charset="0"/>
                          <a:ea typeface="Calibri" pitchFamily="34" charset="-122"/>
                          <a:cs typeface="Calibri" pitchFamily="34" charset="-120"/>
                        </a:rPr>
                        <a:t>Diagnostic/Inform</a:t>
                      </a:r>
                      <a:endParaRPr lang="en-US" sz="1100" dirty="0">
                        <a:latin typeface="Calibri" charset="0"/>
                        <a:ea typeface="Calibri" charset="0"/>
                        <a:cs typeface="Calibri"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tc>
                  <a:txBody>
                    <a:bodyPr/>
                    <a:lstStyle/>
                    <a:p>
                      <a:pPr marL="0" indent="0">
                        <a:buNone/>
                      </a:pPr>
                      <a:r>
                        <a:rPr lang="en-US" sz="1000" dirty="0">
                          <a:solidFill>
                            <a:srgbClr val="2D3436"/>
                          </a:solidFill>
                          <a:latin typeface="Calibri" pitchFamily="34" charset="0"/>
                          <a:ea typeface="Calibri" pitchFamily="34" charset="-122"/>
                          <a:cs typeface="Calibri" pitchFamily="34" charset="-120"/>
                        </a:rPr>
                        <a:t>Skill-focused diagnostics</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Stretch growth goals</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Instructional alignment tools</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tc>
                  <a:txBody>
                    <a:bodyPr/>
                    <a:lstStyle/>
                    <a:p>
                      <a:pPr marL="0" indent="0">
                        <a:buNone/>
                      </a:pPr>
                      <a:r>
                        <a:rPr lang="en-US" sz="1000" dirty="0">
                          <a:solidFill>
                            <a:srgbClr val="576574"/>
                          </a:solidFill>
                          <a:latin typeface="Calibri" pitchFamily="34" charset="0"/>
                          <a:ea typeface="Calibri" pitchFamily="34" charset="-122"/>
                          <a:cs typeface="Calibri" pitchFamily="34" charset="-120"/>
                        </a:rPr>
                        <a:t>Less public technical documentation</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extLst>
                  <a:ext uri="{0D108BD9-81ED-4DB2-BD59-A6C34878D82A}">
                    <a16:rowId xmlns:a16="http://schemas.microsoft.com/office/drawing/2014/main" val="10002"/>
                  </a:ext>
                </a:extLst>
              </a:tr>
              <a:tr h="777240">
                <a:tc>
                  <a:txBody>
                    <a:bodyPr/>
                    <a:lstStyle/>
                    <a:p>
                      <a:pPr marL="0" indent="0" algn="ctr">
                        <a:buNone/>
                      </a:pPr>
                      <a:r>
                        <a:rPr lang="en-US" sz="1100" b="1" dirty="0">
                          <a:solidFill>
                            <a:srgbClr val="2D3436"/>
                          </a:solidFill>
                          <a:latin typeface="Calibri" pitchFamily="34" charset="0"/>
                          <a:ea typeface="Calibri" pitchFamily="34" charset="-122"/>
                          <a:cs typeface="Calibri" pitchFamily="34" charset="-120"/>
                        </a:rPr>
                        <a:t>MAST</a:t>
                      </a:r>
                      <a:endParaRPr lang="en-US" sz="1100" dirty="0">
                        <a:latin typeface="Calibri" charset="0"/>
                        <a:ea typeface="Calibri" charset="0"/>
                        <a:cs typeface="Calibri"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tc>
                  <a:txBody>
                    <a:bodyPr/>
                    <a:lstStyle/>
                    <a:p>
                      <a:pPr marL="0" indent="0">
                        <a:buNone/>
                      </a:pPr>
                      <a:r>
                        <a:rPr lang="en-US" sz="1000" dirty="0">
                          <a:solidFill>
                            <a:srgbClr val="2D3436"/>
                          </a:solidFill>
                          <a:latin typeface="Calibri" pitchFamily="34" charset="0"/>
                          <a:ea typeface="Calibri" pitchFamily="34" charset="-122"/>
                          <a:cs typeface="Calibri" pitchFamily="34" charset="-120"/>
                        </a:rPr>
                        <a:t>State-required assessment</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Directly aligned to MT standards</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Strong reliability (mid-0.90s)</a:t>
                      </a:r>
                    </a:p>
                    <a:p>
                      <a:pPr marL="0" indent="0">
                        <a:buNone/>
                      </a:pPr>
                      <a:r>
                        <a:rPr lang="en-US" sz="1000" dirty="0">
                          <a:solidFill>
                            <a:srgbClr val="2D3436"/>
                          </a:solidFill>
                          <a:latin typeface="Calibri" pitchFamily="34" charset="0"/>
                          <a:ea typeface="Calibri" charset="0"/>
                          <a:cs typeface="Calibri" pitchFamily="34" charset="-120"/>
                        </a:rPr>
                        <a:t>DIF analysis specifically including Native American students</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tc>
                  <a:txBody>
                    <a:bodyPr/>
                    <a:lstStyle/>
                    <a:p>
                      <a:pPr marL="0" indent="0">
                        <a:buNone/>
                      </a:pPr>
                      <a:r>
                        <a:rPr lang="en-US" sz="1000" dirty="0">
                          <a:solidFill>
                            <a:srgbClr val="576574"/>
                          </a:solidFill>
                          <a:latin typeface="Calibri" pitchFamily="34" charset="0"/>
                          <a:ea typeface="Calibri" pitchFamily="34" charset="-122"/>
                          <a:cs typeface="Calibri" pitchFamily="34" charset="-120"/>
                        </a:rPr>
                        <a:t>Growth model not yet available</a:t>
                      </a:r>
                      <a:endParaRPr lang="en-US" sz="1000" dirty="0">
                        <a:latin typeface="Calibri" charset="0"/>
                        <a:ea typeface="Calibri" charset="0"/>
                        <a:cs typeface="Calibri" charset="0"/>
                      </a:endParaRPr>
                    </a:p>
                    <a:p>
                      <a:pPr marL="0" indent="0">
                        <a:buNone/>
                      </a:pPr>
                      <a:r>
                        <a:rPr lang="en-US" sz="1000" dirty="0">
                          <a:solidFill>
                            <a:srgbClr val="576574"/>
                          </a:solidFill>
                          <a:latin typeface="Calibri" pitchFamily="34" charset="0"/>
                          <a:ea typeface="Calibri" pitchFamily="34" charset="-122"/>
                          <a:cs typeface="Calibri" pitchFamily="34" charset="-120"/>
                        </a:rPr>
                        <a:t>No independent alignment study</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77240">
                <a:tc>
                  <a:txBody>
                    <a:bodyPr/>
                    <a:lstStyle/>
                    <a:p>
                      <a:pPr marL="0" indent="0" algn="ctr">
                        <a:buNone/>
                      </a:pPr>
                      <a:r>
                        <a:rPr lang="en-US" sz="1100" b="1" dirty="0">
                          <a:solidFill>
                            <a:srgbClr val="2D3436"/>
                          </a:solidFill>
                          <a:latin typeface="Calibri" pitchFamily="34" charset="0"/>
                          <a:ea typeface="Calibri" pitchFamily="34" charset="-122"/>
                          <a:cs typeface="Calibri" pitchFamily="34" charset="-120"/>
                        </a:rPr>
                        <a:t>ACT /</a:t>
                      </a:r>
                      <a:endParaRPr lang="en-US" sz="1100" dirty="0">
                        <a:latin typeface="Calibri" charset="0"/>
                        <a:ea typeface="Calibri" charset="0"/>
                        <a:cs typeface="Calibri" charset="0"/>
                      </a:endParaRPr>
                    </a:p>
                    <a:p>
                      <a:pPr marL="0" indent="0" algn="ctr">
                        <a:buNone/>
                      </a:pPr>
                      <a:r>
                        <a:rPr lang="en-US" sz="1100" b="1" dirty="0">
                          <a:solidFill>
                            <a:srgbClr val="2D3436"/>
                          </a:solidFill>
                          <a:latin typeface="Calibri" pitchFamily="34" charset="0"/>
                          <a:ea typeface="Calibri" pitchFamily="34" charset="-122"/>
                          <a:cs typeface="Calibri" pitchFamily="34" charset="-120"/>
                        </a:rPr>
                        <a:t>preACT</a:t>
                      </a:r>
                      <a:endParaRPr lang="en-US" sz="1100" dirty="0">
                        <a:latin typeface="Calibri" charset="0"/>
                        <a:ea typeface="Calibri" charset="0"/>
                        <a:cs typeface="Calibri" charset="0"/>
                      </a:endParaRPr>
                    </a:p>
                  </a:txBody>
                  <a:tcPr anchor="ct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tc>
                  <a:txBody>
                    <a:bodyPr/>
                    <a:lstStyle/>
                    <a:p>
                      <a:pPr marL="0" indent="0">
                        <a:buNone/>
                      </a:pPr>
                      <a:r>
                        <a:rPr lang="en-US" sz="1000" dirty="0">
                          <a:solidFill>
                            <a:srgbClr val="2D3436"/>
                          </a:solidFill>
                          <a:latin typeface="Calibri" pitchFamily="34" charset="0"/>
                          <a:ea typeface="Calibri" pitchFamily="34" charset="-122"/>
                          <a:cs typeface="Calibri" pitchFamily="34" charset="-120"/>
                        </a:rPr>
                        <a:t>College readiness measure</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Conditional growth available</a:t>
                      </a:r>
                      <a:endParaRPr lang="en-US" sz="1000" dirty="0">
                        <a:latin typeface="Calibri" charset="0"/>
                        <a:ea typeface="Calibri" charset="0"/>
                        <a:cs typeface="Calibri" charset="0"/>
                      </a:endParaRPr>
                    </a:p>
                    <a:p>
                      <a:pPr marL="0" indent="0">
                        <a:buNone/>
                      </a:pPr>
                      <a:r>
                        <a:rPr lang="en-US" sz="1000" dirty="0">
                          <a:solidFill>
                            <a:srgbClr val="2D3436"/>
                          </a:solidFill>
                          <a:latin typeface="Calibri" pitchFamily="34" charset="0"/>
                          <a:ea typeface="Calibri" pitchFamily="34" charset="-122"/>
                          <a:cs typeface="Calibri" pitchFamily="34" charset="-120"/>
                        </a:rPr>
                        <a:t>Detailed validity documentation</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tc>
                  <a:txBody>
                    <a:bodyPr/>
                    <a:lstStyle/>
                    <a:p>
                      <a:pPr marL="0" indent="0">
                        <a:buNone/>
                      </a:pPr>
                      <a:r>
                        <a:rPr lang="en-US" sz="1000" dirty="0">
                          <a:solidFill>
                            <a:srgbClr val="576574"/>
                          </a:solidFill>
                          <a:latin typeface="Calibri" pitchFamily="34" charset="0"/>
                          <a:ea typeface="Calibri" pitchFamily="34" charset="-122"/>
                          <a:cs typeface="Calibri" pitchFamily="34" charset="-120"/>
                        </a:rPr>
                        <a:t>Requires multiple administrations</a:t>
                      </a:r>
                      <a:r>
                        <a:rPr lang="en-US" sz="1000" dirty="0">
                          <a:solidFill>
                            <a:schemeClr val="tx1"/>
                          </a:solidFill>
                          <a:latin typeface="Calibri" charset="0"/>
                          <a:ea typeface="Calibri" pitchFamily="34" charset="-122"/>
                          <a:cs typeface="Calibri" charset="0"/>
                        </a:rPr>
                        <a:t> </a:t>
                      </a:r>
                      <a:r>
                        <a:rPr lang="en-US" sz="1000" dirty="0">
                          <a:solidFill>
                            <a:srgbClr val="576574"/>
                          </a:solidFill>
                          <a:latin typeface="Calibri" pitchFamily="34" charset="0"/>
                          <a:ea typeface="Calibri" pitchFamily="34" charset="-122"/>
                          <a:cs typeface="Calibri" pitchFamily="34" charset="-120"/>
                        </a:rPr>
                        <a:t>for growth</a:t>
                      </a:r>
                      <a:endParaRPr lang="en-US" sz="1000" dirty="0">
                        <a:latin typeface="Calibri" charset="0"/>
                        <a:ea typeface="Calibri" charset="0"/>
                        <a:cs typeface="Calibri" charset="0"/>
                      </a:endParaRPr>
                    </a:p>
                    <a:p>
                      <a:pPr marL="0" indent="0">
                        <a:buNone/>
                      </a:pPr>
                      <a:r>
                        <a:rPr lang="en-US" sz="1000" dirty="0">
                          <a:solidFill>
                            <a:srgbClr val="576574"/>
                          </a:solidFill>
                          <a:latin typeface="Calibri" pitchFamily="34" charset="0"/>
                          <a:ea typeface="Calibri" pitchFamily="34" charset="-122"/>
                          <a:cs typeface="Calibri" pitchFamily="34" charset="-120"/>
                        </a:rPr>
                        <a:t>Not aligned to state standards</a:t>
                      </a:r>
                      <a:endParaRPr lang="en-US" sz="1000" dirty="0">
                        <a:latin typeface="Calibri" charset="0"/>
                        <a:ea typeface="Calibri" charset="0"/>
                        <a:cs typeface="Calibri" charset="0"/>
                      </a:endParaRPr>
                    </a:p>
                  </a:txBody>
                  <a:tcPr>
                    <a:lnL w="6350" cap="flat" cmpd="sng" algn="ctr">
                      <a:solidFill>
                        <a:srgbClr val="E8E8E4"/>
                      </a:solidFill>
                      <a:prstDash val="solid"/>
                      <a:round/>
                      <a:headEnd type="none" w="med" len="med"/>
                      <a:tailEnd type="none" w="med" len="med"/>
                    </a:lnL>
                    <a:lnR w="6350" cap="flat" cmpd="sng" algn="ctr">
                      <a:solidFill>
                        <a:srgbClr val="E8E8E4"/>
                      </a:solidFill>
                      <a:prstDash val="solid"/>
                      <a:round/>
                      <a:headEnd type="none" w="med" len="med"/>
                      <a:tailEnd type="none" w="med" len="med"/>
                    </a:lnR>
                    <a:lnT w="6350" cap="flat" cmpd="sng" algn="ctr">
                      <a:solidFill>
                        <a:srgbClr val="E8E8E4"/>
                      </a:solidFill>
                      <a:prstDash val="solid"/>
                      <a:round/>
                      <a:headEnd type="none" w="med" len="med"/>
                      <a:tailEnd type="none" w="med" len="med"/>
                    </a:lnT>
                    <a:lnB w="6350" cap="flat" cmpd="sng" algn="ctr">
                      <a:solidFill>
                        <a:srgbClr val="E8E8E4"/>
                      </a:solidFill>
                      <a:prstDash val="solid"/>
                      <a:round/>
                      <a:headEnd type="none" w="med" len="med"/>
                      <a:tailEnd type="none" w="med" len="med"/>
                    </a:lnB>
                    <a:solidFill>
                      <a:srgbClr val="F7F5F0"/>
                    </a:solidFill>
                  </a:tcPr>
                </a:tc>
                <a:extLst>
                  <a:ext uri="{0D108BD9-81ED-4DB2-BD59-A6C34878D82A}">
                    <a16:rowId xmlns:a16="http://schemas.microsoft.com/office/drawing/2014/main" val="10004"/>
                  </a:ext>
                </a:extLst>
              </a:tr>
            </a:tbl>
          </a:graphicData>
        </a:graphic>
      </p:graphicFrame>
      <p:sp>
        <p:nvSpPr>
          <p:cNvPr id="4" name="Text 1"/>
          <p:cNvSpPr/>
          <p:nvPr/>
        </p:nvSpPr>
        <p:spPr>
          <a:xfrm>
            <a:off x="457200" y="4709160"/>
            <a:ext cx="8229600" cy="320040"/>
          </a:xfrm>
          <a:prstGeom prst="rect">
            <a:avLst/>
          </a:prstGeom>
          <a:noFill/>
          <a:ln/>
        </p:spPr>
        <p:txBody>
          <a:bodyPr wrap="square" rtlCol="0" anchor="ctr"/>
          <a:lstStyle/>
          <a:p>
            <a:pPr marL="0" indent="0">
              <a:buNone/>
            </a:pPr>
            <a:r>
              <a:rPr lang="en-US" sz="900" i="1" dirty="0">
                <a:solidFill>
                  <a:srgbClr val="576574"/>
                </a:solidFill>
                <a:latin typeface="Calibri" pitchFamily="34" charset="0"/>
                <a:ea typeface="Calibri" pitchFamily="34" charset="-122"/>
                <a:cs typeface="Calibri" pitchFamily="34" charset="-120"/>
              </a:rPr>
              <a:t>Montana Community Choice Schools | Assessment Recommendations</a:t>
            </a:r>
            <a:endParaRPr lang="en-US" sz="900" dirty="0"/>
          </a:p>
        </p:txBody>
      </p:sp>
      <p:sp>
        <p:nvSpPr>
          <p:cNvPr id="5" name="Text 2"/>
          <p:cNvSpPr/>
          <p:nvPr/>
        </p:nvSpPr>
        <p:spPr>
          <a:xfrm>
            <a:off x="8503920" y="4709160"/>
            <a:ext cx="457200" cy="320040"/>
          </a:xfrm>
          <a:prstGeom prst="rect">
            <a:avLst/>
          </a:prstGeom>
          <a:noFill/>
          <a:ln/>
        </p:spPr>
        <p:txBody>
          <a:bodyPr wrap="square" rtlCol="0" anchor="ctr"/>
          <a:lstStyle/>
          <a:p>
            <a:pPr marL="0" indent="0" algn="r">
              <a:buNone/>
            </a:pPr>
            <a:r>
              <a:rPr lang="en-US" sz="900" dirty="0">
                <a:solidFill>
                  <a:srgbClr val="576574"/>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9953</TotalTime>
  <Words>1272</Words>
  <Application>Microsoft Macintosh PowerPoint</Application>
  <PresentationFormat>On-screen Show (16:9)</PresentationFormat>
  <Paragraphs>239</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Recommendations Report</dc:title>
  <dc:subject>PptxGenJS Presentation</dc:subject>
  <dc:creator>Montana Community Choice Schools Commission</dc:creator>
  <cp:lastModifiedBy>Joseph Marr</cp:lastModifiedBy>
  <cp:revision>7</cp:revision>
  <dcterms:created xsi:type="dcterms:W3CDTF">2026-02-11T19:35:14Z</dcterms:created>
  <dcterms:modified xsi:type="dcterms:W3CDTF">2026-02-18T17:33:22Z</dcterms:modified>
</cp:coreProperties>
</file>